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322" r:id="rId2"/>
    <p:sldId id="295" r:id="rId3"/>
    <p:sldId id="327" r:id="rId4"/>
    <p:sldId id="326" r:id="rId5"/>
    <p:sldId id="296" r:id="rId6"/>
    <p:sldId id="329" r:id="rId7"/>
    <p:sldId id="259" r:id="rId8"/>
    <p:sldId id="267" r:id="rId9"/>
    <p:sldId id="297" r:id="rId10"/>
    <p:sldId id="261" r:id="rId11"/>
    <p:sldId id="337" r:id="rId12"/>
    <p:sldId id="283" r:id="rId13"/>
    <p:sldId id="328" r:id="rId14"/>
    <p:sldId id="330" r:id="rId15"/>
    <p:sldId id="331" r:id="rId16"/>
    <p:sldId id="332" r:id="rId17"/>
    <p:sldId id="284" r:id="rId18"/>
    <p:sldId id="285" r:id="rId19"/>
    <p:sldId id="335" r:id="rId20"/>
    <p:sldId id="333" r:id="rId21"/>
    <p:sldId id="334" r:id="rId22"/>
    <p:sldId id="293" r:id="rId23"/>
    <p:sldId id="263" r:id="rId24"/>
    <p:sldId id="265" r:id="rId25"/>
    <p:sldId id="257" r:id="rId26"/>
    <p:sldId id="273" r:id="rId27"/>
    <p:sldId id="266" r:id="rId28"/>
    <p:sldId id="271" r:id="rId29"/>
    <p:sldId id="279" r:id="rId30"/>
    <p:sldId id="280" r:id="rId31"/>
    <p:sldId id="274" r:id="rId32"/>
    <p:sldId id="276" r:id="rId33"/>
    <p:sldId id="272" r:id="rId34"/>
    <p:sldId id="277" r:id="rId35"/>
    <p:sldId id="275" r:id="rId36"/>
    <p:sldId id="281" r:id="rId37"/>
    <p:sldId id="282" r:id="rId38"/>
    <p:sldId id="316" r:id="rId39"/>
    <p:sldId id="317" r:id="rId40"/>
    <p:sldId id="318" r:id="rId41"/>
    <p:sldId id="301" r:id="rId42"/>
    <p:sldId id="303" r:id="rId43"/>
    <p:sldId id="302" r:id="rId44"/>
    <p:sldId id="304" r:id="rId45"/>
    <p:sldId id="305" r:id="rId46"/>
    <p:sldId id="306" r:id="rId47"/>
    <p:sldId id="308" r:id="rId48"/>
    <p:sldId id="298" r:id="rId49"/>
    <p:sldId id="307" r:id="rId50"/>
    <p:sldId id="299" r:id="rId51"/>
    <p:sldId id="289" r:id="rId52"/>
    <p:sldId id="324" r:id="rId53"/>
    <p:sldId id="323" r:id="rId54"/>
    <p:sldId id="325" r:id="rId55"/>
    <p:sldId id="313" r:id="rId56"/>
    <p:sldId id="314" r:id="rId57"/>
    <p:sldId id="309" r:id="rId58"/>
    <p:sldId id="310" r:id="rId59"/>
    <p:sldId id="312" r:id="rId60"/>
    <p:sldId id="300" r:id="rId61"/>
    <p:sldId id="321" r:id="rId62"/>
    <p:sldId id="336"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740" y="-270"/>
      </p:cViewPr>
      <p:guideLst>
        <p:guide orient="horz" pos="2160"/>
        <p:guide pos="2880"/>
      </p:guideLst>
    </p:cSldViewPr>
  </p:slideViewPr>
  <p:notesTextViewPr>
    <p:cViewPr>
      <p:scale>
        <a:sx n="1" d="1"/>
        <a:sy n="1" d="1"/>
      </p:scale>
      <p:origin x="0" y="0"/>
    </p:cViewPr>
  </p:notesTextViewPr>
  <p:sorterViewPr>
    <p:cViewPr>
      <p:scale>
        <a:sx n="125" d="100"/>
        <a:sy n="125" d="100"/>
      </p:scale>
      <p:origin x="0" y="62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4D7020-21F2-46E6-8656-19DDDC3DBBA4}" type="datetimeFigureOut">
              <a:rPr lang="en-US" smtClean="0"/>
              <a:t>12/23/2011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050AE5-5355-4607-B9CC-6D360FD066FF}" type="slidenum">
              <a:rPr lang="en-US" smtClean="0"/>
              <a:t>‹#›</a:t>
            </a:fld>
            <a:endParaRPr lang="en-US"/>
          </a:p>
        </p:txBody>
      </p:sp>
    </p:spTree>
    <p:extLst>
      <p:ext uri="{BB962C8B-B14F-4D97-AF65-F5344CB8AC3E}">
        <p14:creationId xmlns:p14="http://schemas.microsoft.com/office/powerpoint/2010/main" val="142530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03EAF8-497A-4C1A-B7BF-30A5C9221850}" type="datetimeFigureOut">
              <a:rPr lang="en-US" smtClean="0"/>
              <a:t>12/23/2011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FA431B-0865-4583-A898-7BE6601B415B}" type="slidenum">
              <a:rPr lang="en-US" smtClean="0"/>
              <a:t>‹#›</a:t>
            </a:fld>
            <a:endParaRPr lang="en-US"/>
          </a:p>
        </p:txBody>
      </p:sp>
    </p:spTree>
    <p:extLst>
      <p:ext uri="{BB962C8B-B14F-4D97-AF65-F5344CB8AC3E}">
        <p14:creationId xmlns:p14="http://schemas.microsoft.com/office/powerpoint/2010/main" val="2741592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A431B-0865-4583-A898-7BE6601B415B}" type="slidenum">
              <a:rPr lang="en-US" smtClean="0"/>
              <a:t>21</a:t>
            </a:fld>
            <a:endParaRPr lang="en-US"/>
          </a:p>
        </p:txBody>
      </p:sp>
    </p:spTree>
    <p:extLst>
      <p:ext uri="{BB962C8B-B14F-4D97-AF65-F5344CB8AC3E}">
        <p14:creationId xmlns:p14="http://schemas.microsoft.com/office/powerpoint/2010/main" val="373682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DB72CE-5E82-4D8D-81A7-AAA6D84F0D0A}" type="datetime1">
              <a:rPr lang="en-US" smtClean="0"/>
              <a:t>12/23/2011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FFD19-6858-4FC0-A606-3EDEFED9A84A}" type="slidenum">
              <a:rPr lang="en-US" smtClean="0"/>
              <a:t>‹#›</a:t>
            </a:fld>
            <a:endParaRPr lang="en-US"/>
          </a:p>
        </p:txBody>
      </p:sp>
    </p:spTree>
    <p:extLst>
      <p:ext uri="{BB962C8B-B14F-4D97-AF65-F5344CB8AC3E}">
        <p14:creationId xmlns:p14="http://schemas.microsoft.com/office/powerpoint/2010/main" val="4169334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39DDFC-3C04-45FE-9737-9258078830B0}" type="datetime1">
              <a:rPr lang="en-US" smtClean="0"/>
              <a:t>12/23/2011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FFD19-6858-4FC0-A606-3EDEFED9A84A}" type="slidenum">
              <a:rPr lang="en-US" smtClean="0"/>
              <a:t>‹#›</a:t>
            </a:fld>
            <a:endParaRPr lang="en-US"/>
          </a:p>
        </p:txBody>
      </p:sp>
    </p:spTree>
    <p:extLst>
      <p:ext uri="{BB962C8B-B14F-4D97-AF65-F5344CB8AC3E}">
        <p14:creationId xmlns:p14="http://schemas.microsoft.com/office/powerpoint/2010/main" val="417874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66C573-5CB7-4BA7-A2D8-846553A75EFA}" type="datetime1">
              <a:rPr lang="en-US" smtClean="0"/>
              <a:t>12/23/2011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FFD19-6858-4FC0-A606-3EDEFED9A84A}" type="slidenum">
              <a:rPr lang="en-US" smtClean="0"/>
              <a:t>‹#›</a:t>
            </a:fld>
            <a:endParaRPr lang="en-US"/>
          </a:p>
        </p:txBody>
      </p:sp>
    </p:spTree>
    <p:extLst>
      <p:ext uri="{BB962C8B-B14F-4D97-AF65-F5344CB8AC3E}">
        <p14:creationId xmlns:p14="http://schemas.microsoft.com/office/powerpoint/2010/main" val="463477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Click icon to add picture</a:t>
            </a:r>
            <a:endParaRPr lang="en-US" noProof="0" dirty="0"/>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FBF70260-59F5-4926-9F1C-441BE09C49AE}" type="datetime1">
              <a:rPr lang="en-US" smtClean="0"/>
              <a:t>12/23/2011</a:t>
            </a:fld>
            <a:endParaRPr lang="en-US" dirty="0"/>
          </a:p>
        </p:txBody>
      </p:sp>
      <p:sp>
        <p:nvSpPr>
          <p:cNvPr id="6" name="Rectangle 25"/>
          <p:cNvSpPr>
            <a:spLocks noGrp="1"/>
          </p:cNvSpPr>
          <p:nvPr>
            <p:ph type="ftr" sz="quarter" idx="13"/>
          </p:nvPr>
        </p:nvSpPr>
        <p:spPr/>
        <p:txBody>
          <a:bodyPr/>
          <a:lstStyle>
            <a:lvl1pPr>
              <a:defRPr/>
            </a:lvl1pPr>
          </a:lstStyle>
          <a:p>
            <a:pPr>
              <a:defRPr/>
            </a:pPr>
            <a:endParaRPr lang="en-US"/>
          </a:p>
        </p:txBody>
      </p:sp>
      <p:sp>
        <p:nvSpPr>
          <p:cNvPr id="8" name="Rectangle 16"/>
          <p:cNvSpPr>
            <a:spLocks noGrp="1"/>
          </p:cNvSpPr>
          <p:nvPr>
            <p:ph type="sldNum" sz="quarter" idx="14"/>
          </p:nvPr>
        </p:nvSpPr>
        <p:spPr/>
        <p:txBody>
          <a:bodyPr/>
          <a:lstStyle>
            <a:lvl1pPr>
              <a:defRPr/>
            </a:lvl1pPr>
          </a:lstStyle>
          <a:p>
            <a:pPr>
              <a:defRPr/>
            </a:pPr>
            <a:fld id="{2EFF10DB-52D5-49ED-B636-A3B0218A1828}" type="slidenum">
              <a:rPr lang="en-US"/>
              <a:pPr>
                <a:defRPr/>
              </a:pPr>
              <a:t>‹#›</a:t>
            </a:fld>
            <a:endParaRPr lang="en-US" dirty="0"/>
          </a:p>
        </p:txBody>
      </p:sp>
    </p:spTree>
    <p:extLst>
      <p:ext uri="{BB962C8B-B14F-4D97-AF65-F5344CB8AC3E}">
        <p14:creationId xmlns:p14="http://schemas.microsoft.com/office/powerpoint/2010/main" val="362811803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CF42CD-DA4E-4134-BC79-87C1827EA4AE}" type="datetime1">
              <a:rPr lang="en-US" smtClean="0"/>
              <a:t>12/23/2011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FFD19-6858-4FC0-A606-3EDEFED9A84A}" type="slidenum">
              <a:rPr lang="en-US" smtClean="0"/>
              <a:t>‹#›</a:t>
            </a:fld>
            <a:endParaRPr lang="en-US"/>
          </a:p>
        </p:txBody>
      </p:sp>
    </p:spTree>
    <p:extLst>
      <p:ext uri="{BB962C8B-B14F-4D97-AF65-F5344CB8AC3E}">
        <p14:creationId xmlns:p14="http://schemas.microsoft.com/office/powerpoint/2010/main" val="275732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AC75F0-EA06-4469-BD5C-1EB65B9FE830}" type="datetime1">
              <a:rPr lang="en-US" smtClean="0"/>
              <a:t>12/23/2011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FFD19-6858-4FC0-A606-3EDEFED9A84A}" type="slidenum">
              <a:rPr lang="en-US" smtClean="0"/>
              <a:t>‹#›</a:t>
            </a:fld>
            <a:endParaRPr lang="en-US"/>
          </a:p>
        </p:txBody>
      </p:sp>
    </p:spTree>
    <p:extLst>
      <p:ext uri="{BB962C8B-B14F-4D97-AF65-F5344CB8AC3E}">
        <p14:creationId xmlns:p14="http://schemas.microsoft.com/office/powerpoint/2010/main" val="3024955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EE6300-4CD4-4441-A46F-888407B23130}" type="datetime1">
              <a:rPr lang="en-US" smtClean="0"/>
              <a:t>12/23/2011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FFD19-6858-4FC0-A606-3EDEFED9A84A}" type="slidenum">
              <a:rPr lang="en-US" smtClean="0"/>
              <a:t>‹#›</a:t>
            </a:fld>
            <a:endParaRPr lang="en-US"/>
          </a:p>
        </p:txBody>
      </p:sp>
    </p:spTree>
    <p:extLst>
      <p:ext uri="{BB962C8B-B14F-4D97-AF65-F5344CB8AC3E}">
        <p14:creationId xmlns:p14="http://schemas.microsoft.com/office/powerpoint/2010/main" val="840935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07612C-3259-4E1B-B569-3D11F373B5EF}" type="datetime1">
              <a:rPr lang="en-US" smtClean="0"/>
              <a:t>12/23/2011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6FFD19-6858-4FC0-A606-3EDEFED9A84A}" type="slidenum">
              <a:rPr lang="en-US" smtClean="0"/>
              <a:t>‹#›</a:t>
            </a:fld>
            <a:endParaRPr lang="en-US"/>
          </a:p>
        </p:txBody>
      </p:sp>
    </p:spTree>
    <p:extLst>
      <p:ext uri="{BB962C8B-B14F-4D97-AF65-F5344CB8AC3E}">
        <p14:creationId xmlns:p14="http://schemas.microsoft.com/office/powerpoint/2010/main" val="371913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376FFD-0111-4669-BEDF-5FCAE9F2C27F}" type="datetime1">
              <a:rPr lang="en-US" smtClean="0"/>
              <a:t>12/23/2011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6FFD19-6858-4FC0-A606-3EDEFED9A84A}" type="slidenum">
              <a:rPr lang="en-US" smtClean="0"/>
              <a:t>‹#›</a:t>
            </a:fld>
            <a:endParaRPr lang="en-US"/>
          </a:p>
        </p:txBody>
      </p:sp>
    </p:spTree>
    <p:extLst>
      <p:ext uri="{BB962C8B-B14F-4D97-AF65-F5344CB8AC3E}">
        <p14:creationId xmlns:p14="http://schemas.microsoft.com/office/powerpoint/2010/main" val="2685373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B4CFDF-C0BB-4517-B832-447C8D6B9B15}" type="datetime1">
              <a:rPr lang="en-US" smtClean="0"/>
              <a:t>12/23/2011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6FFD19-6858-4FC0-A606-3EDEFED9A84A}" type="slidenum">
              <a:rPr lang="en-US" smtClean="0"/>
              <a:t>‹#›</a:t>
            </a:fld>
            <a:endParaRPr lang="en-US"/>
          </a:p>
        </p:txBody>
      </p:sp>
    </p:spTree>
    <p:extLst>
      <p:ext uri="{BB962C8B-B14F-4D97-AF65-F5344CB8AC3E}">
        <p14:creationId xmlns:p14="http://schemas.microsoft.com/office/powerpoint/2010/main" val="4265468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E0DE05-C47E-42D3-B194-AE4FB5A6265B}" type="datetime1">
              <a:rPr lang="en-US" smtClean="0"/>
              <a:t>12/23/2011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FFD19-6858-4FC0-A606-3EDEFED9A84A}" type="slidenum">
              <a:rPr lang="en-US" smtClean="0"/>
              <a:t>‹#›</a:t>
            </a:fld>
            <a:endParaRPr lang="en-US"/>
          </a:p>
        </p:txBody>
      </p:sp>
    </p:spTree>
    <p:extLst>
      <p:ext uri="{BB962C8B-B14F-4D97-AF65-F5344CB8AC3E}">
        <p14:creationId xmlns:p14="http://schemas.microsoft.com/office/powerpoint/2010/main" val="706987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A3BACE-B2F8-46DF-8B28-1C7C73E4C447}" type="datetime1">
              <a:rPr lang="en-US" smtClean="0"/>
              <a:t>12/23/2011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FFD19-6858-4FC0-A606-3EDEFED9A84A}" type="slidenum">
              <a:rPr lang="en-US" smtClean="0"/>
              <a:t>‹#›</a:t>
            </a:fld>
            <a:endParaRPr lang="en-US"/>
          </a:p>
        </p:txBody>
      </p:sp>
    </p:spTree>
    <p:extLst>
      <p:ext uri="{BB962C8B-B14F-4D97-AF65-F5344CB8AC3E}">
        <p14:creationId xmlns:p14="http://schemas.microsoft.com/office/powerpoint/2010/main" val="3339568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940BE-A037-4131-BDFA-F73BD7C37ABF}" type="datetime1">
              <a:rPr lang="en-US" smtClean="0"/>
              <a:t>12/23/2011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FFD19-6858-4FC0-A606-3EDEFED9A84A}" type="slidenum">
              <a:rPr lang="en-US" smtClean="0"/>
              <a:t>‹#›</a:t>
            </a:fld>
            <a:endParaRPr lang="en-US"/>
          </a:p>
        </p:txBody>
      </p:sp>
    </p:spTree>
    <p:extLst>
      <p:ext uri="{BB962C8B-B14F-4D97-AF65-F5344CB8AC3E}">
        <p14:creationId xmlns:p14="http://schemas.microsoft.com/office/powerpoint/2010/main" val="868606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AfPak</a:t>
            </a:r>
            <a:br>
              <a:rPr lang="en-US" b="1" dirty="0" smtClean="0"/>
            </a:br>
            <a:r>
              <a:rPr lang="en-US" b="1" dirty="0" smtClean="0"/>
              <a:t>                          a</a:t>
            </a:r>
            <a:r>
              <a:rPr lang="en-US" b="1" dirty="0" smtClean="0"/>
              <a:t>fter 2001</a:t>
            </a:r>
            <a:r>
              <a:rPr lang="en-US" sz="2400" b="1" dirty="0" smtClean="0"/>
              <a:t>                 PIDE,  Dec 2011</a:t>
            </a:r>
            <a:endParaRPr lang="en-US" b="1" dirty="0"/>
          </a:p>
        </p:txBody>
      </p:sp>
      <p:sp>
        <p:nvSpPr>
          <p:cNvPr id="3" name="Content Placeholder 2"/>
          <p:cNvSpPr>
            <a:spLocks noGrp="1"/>
          </p:cNvSpPr>
          <p:nvPr>
            <p:ph idx="1"/>
          </p:nvPr>
        </p:nvSpPr>
        <p:spPr>
          <a:xfrm>
            <a:off x="457200" y="1524000"/>
            <a:ext cx="8229600" cy="5043389"/>
          </a:xfrm>
        </p:spPr>
        <p:txBody>
          <a:bodyPr>
            <a:normAutofit fontScale="62500" lnSpcReduction="20000"/>
          </a:bodyPr>
          <a:lstStyle/>
          <a:p>
            <a:pPr lvl="0"/>
            <a:r>
              <a:rPr lang="en-US" dirty="0"/>
              <a:t>Introduction</a:t>
            </a:r>
          </a:p>
          <a:p>
            <a:pPr lvl="0"/>
            <a:r>
              <a:rPr lang="en-US" dirty="0"/>
              <a:t>Social </a:t>
            </a:r>
            <a:r>
              <a:rPr lang="en-US" dirty="0" smtClean="0"/>
              <a:t>organization </a:t>
            </a:r>
            <a:r>
              <a:rPr lang="en-US" dirty="0"/>
              <a:t>of </a:t>
            </a:r>
            <a:r>
              <a:rPr lang="en-US" dirty="0" err="1"/>
              <a:t>Pakhtuns</a:t>
            </a:r>
            <a:endParaRPr lang="en-US" dirty="0"/>
          </a:p>
          <a:p>
            <a:pPr lvl="0"/>
            <a:r>
              <a:rPr lang="en-US" dirty="0"/>
              <a:t>Anomaly of special areas</a:t>
            </a:r>
          </a:p>
          <a:p>
            <a:pPr lvl="0"/>
            <a:r>
              <a:rPr lang="en-US" dirty="0"/>
              <a:t>Land of safe </a:t>
            </a:r>
            <a:r>
              <a:rPr lang="en-US" dirty="0" smtClean="0"/>
              <a:t>havens </a:t>
            </a:r>
            <a:r>
              <a:rPr lang="en-US" dirty="0"/>
              <a:t>&amp; warlords</a:t>
            </a:r>
          </a:p>
          <a:p>
            <a:pPr lvl="0"/>
            <a:r>
              <a:rPr lang="en-US" dirty="0"/>
              <a:t>FATA - a strategic space</a:t>
            </a:r>
          </a:p>
          <a:p>
            <a:pPr lvl="0"/>
            <a:r>
              <a:rPr lang="en-US" dirty="0"/>
              <a:t>Comparison of </a:t>
            </a:r>
            <a:r>
              <a:rPr lang="en-US" dirty="0" smtClean="0"/>
              <a:t>Pak </a:t>
            </a:r>
            <a:r>
              <a:rPr lang="en-US" dirty="0"/>
              <a:t>- Afghanistan</a:t>
            </a:r>
          </a:p>
          <a:p>
            <a:pPr lvl="0"/>
            <a:r>
              <a:rPr lang="en-US" dirty="0"/>
              <a:t>Pak - Afghan relations</a:t>
            </a:r>
          </a:p>
          <a:p>
            <a:pPr lvl="0"/>
            <a:r>
              <a:rPr lang="en-US" dirty="0"/>
              <a:t>Renting space for money</a:t>
            </a:r>
          </a:p>
          <a:p>
            <a:pPr lvl="0"/>
            <a:r>
              <a:rPr lang="en-US" dirty="0"/>
              <a:t>Causes of Insurgency</a:t>
            </a:r>
          </a:p>
          <a:p>
            <a:pPr lvl="0"/>
            <a:r>
              <a:rPr lang="en-US" dirty="0"/>
              <a:t>Reasons for lack of peace</a:t>
            </a:r>
          </a:p>
          <a:p>
            <a:pPr lvl="0"/>
            <a:r>
              <a:rPr lang="en-US" dirty="0" smtClean="0"/>
              <a:t>Situation </a:t>
            </a:r>
            <a:r>
              <a:rPr lang="en-US" dirty="0"/>
              <a:t>in FATA today</a:t>
            </a:r>
          </a:p>
          <a:p>
            <a:pPr lvl="0"/>
            <a:r>
              <a:rPr lang="en-US" dirty="0"/>
              <a:t>The Paradox of the Hindu Kush Wars</a:t>
            </a:r>
          </a:p>
          <a:p>
            <a:pPr lvl="0"/>
            <a:r>
              <a:rPr lang="en-US" dirty="0"/>
              <a:t>Is it Genocide?</a:t>
            </a:r>
          </a:p>
          <a:p>
            <a:pPr lvl="0"/>
            <a:r>
              <a:rPr lang="en-US" dirty="0"/>
              <a:t>Prospects for Post 2014</a:t>
            </a:r>
          </a:p>
          <a:p>
            <a:pPr lvl="0"/>
            <a:r>
              <a:rPr lang="en-US" dirty="0"/>
              <a:t>Conclusions.</a:t>
            </a:r>
          </a:p>
          <a:p>
            <a:endParaRPr lang="en-US" dirty="0"/>
          </a:p>
        </p:txBody>
      </p:sp>
      <p:pic>
        <p:nvPicPr>
          <p:cNvPr id="6146" name="Picture 2" descr="http://riport.org/riport-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5486400"/>
            <a:ext cx="2252600" cy="108098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A6FFD19-6858-4FC0-A606-3EDEFED9A84A}" type="slidenum">
              <a:rPr lang="en-US" smtClean="0"/>
              <a:t>1</a:t>
            </a:fld>
            <a:endParaRPr lang="en-US"/>
          </a:p>
        </p:txBody>
      </p:sp>
    </p:spTree>
    <p:extLst>
      <p:ext uri="{BB962C8B-B14F-4D97-AF65-F5344CB8AC3E}">
        <p14:creationId xmlns:p14="http://schemas.microsoft.com/office/powerpoint/2010/main" val="28445132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3" descr="NWFP Map.jp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219200" y="0"/>
            <a:ext cx="6477000" cy="6819900"/>
          </a:xfrm>
        </p:spPr>
      </p:pic>
      <p:sp>
        <p:nvSpPr>
          <p:cNvPr id="2" name="Slide Number Placeholder 1"/>
          <p:cNvSpPr>
            <a:spLocks noGrp="1"/>
          </p:cNvSpPr>
          <p:nvPr>
            <p:ph type="sldNum" sz="quarter" idx="12"/>
          </p:nvPr>
        </p:nvSpPr>
        <p:spPr/>
        <p:txBody>
          <a:bodyPr/>
          <a:lstStyle/>
          <a:p>
            <a:fld id="{9A6FFD19-6858-4FC0-A606-3EDEFED9A84A}" type="slidenum">
              <a:rPr lang="en-US" smtClean="0"/>
              <a:t>10</a:t>
            </a:fld>
            <a:endParaRPr lang="en-US"/>
          </a:p>
        </p:txBody>
      </p:sp>
    </p:spTree>
    <p:extLst>
      <p:ext uri="{BB962C8B-B14F-4D97-AF65-F5344CB8AC3E}">
        <p14:creationId xmlns:p14="http://schemas.microsoft.com/office/powerpoint/2010/main" val="3092710939"/>
      </p:ext>
    </p:extLst>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6FFD19-6858-4FC0-A606-3EDEFED9A84A}" type="slidenum">
              <a:rPr lang="en-US" smtClean="0"/>
              <a:t>11</a:t>
            </a:fld>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80772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9508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802563" cy="762000"/>
          </a:xfrm>
        </p:spPr>
        <p:txBody>
          <a:bodyPr>
            <a:normAutofit fontScale="90000"/>
          </a:bodyPr>
          <a:lstStyle/>
          <a:p>
            <a:pPr fontAlgn="auto">
              <a:spcAft>
                <a:spcPts val="0"/>
              </a:spcAft>
              <a:defRPr/>
            </a:pPr>
            <a:r>
              <a:rPr lang="en-US" b="1" dirty="0" smtClean="0"/>
              <a:t>Region </a:t>
            </a:r>
            <a:r>
              <a:rPr lang="en-US" b="1" dirty="0"/>
              <a:t>of Safe Havens &amp; Warlords </a:t>
            </a:r>
          </a:p>
        </p:txBody>
      </p:sp>
      <p:sp>
        <p:nvSpPr>
          <p:cNvPr id="12291" name="Content Placeholder 2"/>
          <p:cNvSpPr>
            <a:spLocks noGrp="1"/>
          </p:cNvSpPr>
          <p:nvPr>
            <p:ph idx="1"/>
          </p:nvPr>
        </p:nvSpPr>
        <p:spPr>
          <a:xfrm>
            <a:off x="1143000" y="1066800"/>
            <a:ext cx="7802563" cy="5562600"/>
          </a:xfrm>
        </p:spPr>
        <p:txBody>
          <a:bodyPr>
            <a:normAutofit fontScale="92500" lnSpcReduction="20000"/>
          </a:bodyPr>
          <a:lstStyle/>
          <a:p>
            <a:pPr eaLnBrk="1" hangingPunct="1"/>
            <a:r>
              <a:rPr lang="en-US" sz="2600" dirty="0" smtClean="0">
                <a:latin typeface="Calibri" pitchFamily="34" charset="0"/>
              </a:rPr>
              <a:t>Warlord dimension; historical links, Nadir Shah &amp; </a:t>
            </a:r>
            <a:r>
              <a:rPr lang="en-US" sz="2600" dirty="0" err="1" smtClean="0">
                <a:latin typeface="Calibri" pitchFamily="34" charset="0"/>
              </a:rPr>
              <a:t>Wazir</a:t>
            </a:r>
            <a:r>
              <a:rPr lang="en-US" sz="2600" dirty="0" smtClean="0">
                <a:latin typeface="Calibri" pitchFamily="34" charset="0"/>
              </a:rPr>
              <a:t> – </a:t>
            </a:r>
            <a:r>
              <a:rPr lang="en-US" sz="2600" dirty="0" smtClean="0">
                <a:latin typeface="Calibri" pitchFamily="34" charset="0"/>
              </a:rPr>
              <a:t>Mahsuds; </a:t>
            </a:r>
            <a:r>
              <a:rPr lang="en-US" sz="2600" dirty="0" smtClean="0">
                <a:solidFill>
                  <a:srgbClr val="FF0000"/>
                </a:solidFill>
                <a:latin typeface="Calibri" pitchFamily="34" charset="0"/>
              </a:rPr>
              <a:t>safe-havens</a:t>
            </a:r>
            <a:r>
              <a:rPr lang="en-US" sz="2600" dirty="0" smtClean="0">
                <a:latin typeface="Calibri" pitchFamily="34" charset="0"/>
              </a:rPr>
              <a:t> </a:t>
            </a:r>
            <a:endParaRPr lang="en-US" sz="2600" dirty="0" smtClean="0">
              <a:latin typeface="Calibri" pitchFamily="34" charset="0"/>
            </a:endParaRPr>
          </a:p>
          <a:p>
            <a:pPr eaLnBrk="1" hangingPunct="1"/>
            <a:r>
              <a:rPr lang="en-US" sz="2600" dirty="0" smtClean="0">
                <a:latin typeface="Calibri" pitchFamily="34" charset="0"/>
              </a:rPr>
              <a:t>Weak nation building; </a:t>
            </a:r>
            <a:r>
              <a:rPr lang="en-US" sz="2600" dirty="0" smtClean="0">
                <a:latin typeface="Calibri" pitchFamily="34" charset="0"/>
              </a:rPr>
              <a:t>creation </a:t>
            </a:r>
            <a:r>
              <a:rPr lang="en-US" sz="2600" dirty="0" smtClean="0">
                <a:latin typeface="Calibri" pitchFamily="34" charset="0"/>
              </a:rPr>
              <a:t>of </a:t>
            </a:r>
            <a:r>
              <a:rPr lang="en-US" sz="2600" dirty="0" smtClean="0">
                <a:solidFill>
                  <a:srgbClr val="FF0000"/>
                </a:solidFill>
                <a:latin typeface="Calibri" pitchFamily="34" charset="0"/>
              </a:rPr>
              <a:t>narco state</a:t>
            </a:r>
            <a:r>
              <a:rPr lang="en-US" sz="2600" dirty="0" smtClean="0">
                <a:latin typeface="Calibri" pitchFamily="34" charset="0"/>
              </a:rPr>
              <a:t>; weak credibility &amp; </a:t>
            </a:r>
            <a:r>
              <a:rPr lang="en-US" sz="2600" dirty="0" smtClean="0">
                <a:latin typeface="Calibri" pitchFamily="34" charset="0"/>
              </a:rPr>
              <a:t>legitimacy</a:t>
            </a:r>
          </a:p>
          <a:p>
            <a:pPr marL="0" indent="0">
              <a:buNone/>
            </a:pPr>
            <a:r>
              <a:rPr lang="en-US" sz="2600" dirty="0" smtClean="0">
                <a:latin typeface="Calibri" pitchFamily="34" charset="0"/>
              </a:rPr>
              <a:t>“</a:t>
            </a:r>
            <a:r>
              <a:rPr lang="en-US" sz="2800" dirty="0" smtClean="0"/>
              <a:t>There </a:t>
            </a:r>
            <a:r>
              <a:rPr lang="en-US" sz="2800" dirty="0"/>
              <a:t>has been more </a:t>
            </a:r>
            <a:r>
              <a:rPr lang="en-US" sz="2800" dirty="0">
                <a:solidFill>
                  <a:srgbClr val="FF0000"/>
                </a:solidFill>
              </a:rPr>
              <a:t>opium poppy </a:t>
            </a:r>
            <a:r>
              <a:rPr lang="en-US" sz="2800" dirty="0"/>
              <a:t>cultivation in each of the past four </a:t>
            </a:r>
            <a:r>
              <a:rPr lang="en-US" sz="2800" dirty="0" smtClean="0"/>
              <a:t>years (2004–2007</a:t>
            </a:r>
            <a:r>
              <a:rPr lang="en-US" sz="2800" dirty="0"/>
              <a:t>) than in any one year during Taliban rule. </a:t>
            </a:r>
            <a:endParaRPr lang="en-US" sz="2800" dirty="0" smtClean="0"/>
          </a:p>
          <a:p>
            <a:pPr marL="0" indent="0">
              <a:buNone/>
            </a:pPr>
            <a:r>
              <a:rPr lang="en-US" sz="2800" dirty="0" smtClean="0"/>
              <a:t>In </a:t>
            </a:r>
            <a:r>
              <a:rPr lang="en-US" sz="2800" dirty="0"/>
              <a:t>2007, </a:t>
            </a:r>
            <a:r>
              <a:rPr lang="en-US" sz="2800" dirty="0">
                <a:solidFill>
                  <a:srgbClr val="FF0000"/>
                </a:solidFill>
              </a:rPr>
              <a:t>92% of the </a:t>
            </a:r>
            <a:r>
              <a:rPr lang="en-US" sz="2800" i="1" dirty="0">
                <a:solidFill>
                  <a:srgbClr val="FF0000"/>
                </a:solidFill>
              </a:rPr>
              <a:t>non-pharmaceutical-grade</a:t>
            </a:r>
            <a:r>
              <a:rPr lang="en-US" sz="2800" dirty="0">
                <a:solidFill>
                  <a:srgbClr val="FF0000"/>
                </a:solidFill>
              </a:rPr>
              <a:t> opiates on the world market originated in Afghanistan</a:t>
            </a:r>
            <a:r>
              <a:rPr lang="en-US" sz="2800" dirty="0" smtClean="0"/>
              <a:t>. </a:t>
            </a:r>
            <a:r>
              <a:rPr lang="en-US" sz="2800" dirty="0"/>
              <a:t>This amounts to an export value of about $4 </a:t>
            </a:r>
            <a:r>
              <a:rPr lang="en-US" sz="2800" dirty="0" smtClean="0"/>
              <a:t>billion. </a:t>
            </a:r>
          </a:p>
          <a:p>
            <a:pPr marL="0" indent="0">
              <a:buNone/>
            </a:pPr>
            <a:r>
              <a:rPr lang="en-US" sz="2800" dirty="0" smtClean="0"/>
              <a:t>In </a:t>
            </a:r>
            <a:r>
              <a:rPr lang="en-US" sz="2800" dirty="0"/>
              <a:t>the seven years (1994–2000) prior to a Taliban </a:t>
            </a:r>
            <a:r>
              <a:rPr lang="en-US" sz="2800" dirty="0" smtClean="0"/>
              <a:t>the </a:t>
            </a:r>
            <a:r>
              <a:rPr lang="en-US" sz="2800" dirty="0"/>
              <a:t>Afghan farmers' share of </a:t>
            </a:r>
            <a:r>
              <a:rPr lang="en-US" sz="2800" dirty="0" smtClean="0"/>
              <a:t>income </a:t>
            </a:r>
            <a:r>
              <a:rPr lang="en-US" sz="2800" dirty="0"/>
              <a:t>from opium was divided among 200,000 families</a:t>
            </a:r>
            <a:r>
              <a:rPr lang="en-US" sz="2800" dirty="0" smtClean="0"/>
              <a:t>.</a:t>
            </a:r>
            <a:r>
              <a:rPr lang="en-US" sz="2800" baseline="30000" dirty="0" smtClean="0"/>
              <a:t> </a:t>
            </a:r>
          </a:p>
          <a:p>
            <a:pPr marL="0" indent="0">
              <a:buNone/>
            </a:pPr>
            <a:r>
              <a:rPr lang="en-US" sz="2800" dirty="0" smtClean="0"/>
              <a:t>In </a:t>
            </a:r>
            <a:r>
              <a:rPr lang="en-US" sz="2800" dirty="0"/>
              <a:t>addition </a:t>
            </a:r>
            <a:r>
              <a:rPr lang="en-US" sz="2800" dirty="0" smtClean="0">
                <a:solidFill>
                  <a:srgbClr val="FF0000"/>
                </a:solidFill>
              </a:rPr>
              <a:t>Afghanistan </a:t>
            </a:r>
            <a:r>
              <a:rPr lang="en-US" sz="2800" dirty="0">
                <a:solidFill>
                  <a:srgbClr val="FF0000"/>
                </a:solidFill>
              </a:rPr>
              <a:t>is also the largest producer of </a:t>
            </a:r>
            <a:r>
              <a:rPr lang="en-US" sz="2800" dirty="0" smtClean="0">
                <a:solidFill>
                  <a:srgbClr val="FF0000"/>
                </a:solidFill>
              </a:rPr>
              <a:t>hashish in </a:t>
            </a:r>
            <a:r>
              <a:rPr lang="en-US" sz="2800" dirty="0">
                <a:solidFill>
                  <a:srgbClr val="FF0000"/>
                </a:solidFill>
              </a:rPr>
              <a:t>the </a:t>
            </a:r>
            <a:r>
              <a:rPr lang="en-US" sz="2800" dirty="0" smtClean="0">
                <a:solidFill>
                  <a:srgbClr val="FF0000"/>
                </a:solidFill>
              </a:rPr>
              <a:t>world.”</a:t>
            </a:r>
            <a:endParaRPr lang="en-US" sz="2600" dirty="0" smtClean="0">
              <a:solidFill>
                <a:srgbClr val="FF0000"/>
              </a:solidFill>
              <a:latin typeface="Calibri" pitchFamily="34" charset="0"/>
            </a:endParaRPr>
          </a:p>
          <a:p>
            <a:pPr eaLnBrk="1" hangingPunct="1"/>
            <a:endParaRPr lang="en-US" sz="2600" dirty="0" smtClean="0">
              <a:latin typeface="Calibri" pitchFamily="34" charset="0"/>
            </a:endParaRPr>
          </a:p>
        </p:txBody>
      </p:sp>
      <p:sp>
        <p:nvSpPr>
          <p:cNvPr id="12292" name="Subtitle 2"/>
          <p:cNvSpPr txBox="1">
            <a:spLocks/>
          </p:cNvSpPr>
          <p:nvPr/>
        </p:nvSpPr>
        <p:spPr bwMode="auto">
          <a:xfrm>
            <a:off x="152400" y="6248400"/>
            <a:ext cx="68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marL="2698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600"/>
              </a:spcBef>
              <a:buClr>
                <a:schemeClr val="accent1"/>
              </a:buClr>
              <a:buSzPct val="80000"/>
              <a:buFont typeface="Wingdings 2" pitchFamily="18" charset="2"/>
              <a:buNone/>
            </a:pPr>
            <a:r>
              <a:rPr lang="en-US" sz="2200" b="1">
                <a:solidFill>
                  <a:schemeClr val="bg1"/>
                </a:solidFill>
                <a:latin typeface="Calibri" pitchFamily="34" charset="0"/>
              </a:rPr>
              <a:t>6</a:t>
            </a:r>
          </a:p>
        </p:txBody>
      </p:sp>
      <p:sp>
        <p:nvSpPr>
          <p:cNvPr id="3" name="Slide Number Placeholder 2"/>
          <p:cNvSpPr>
            <a:spLocks noGrp="1"/>
          </p:cNvSpPr>
          <p:nvPr>
            <p:ph type="sldNum" sz="quarter" idx="12"/>
          </p:nvPr>
        </p:nvSpPr>
        <p:spPr/>
        <p:txBody>
          <a:bodyPr/>
          <a:lstStyle/>
          <a:p>
            <a:fld id="{9A6FFD19-6858-4FC0-A606-3EDEFED9A84A}" type="slidenum">
              <a:rPr lang="en-US" smtClean="0"/>
              <a:t>12</a:t>
            </a:fld>
            <a:endParaRPr lang="en-US"/>
          </a:p>
        </p:txBody>
      </p:sp>
    </p:spTree>
    <p:extLst>
      <p:ext uri="{BB962C8B-B14F-4D97-AF65-F5344CB8AC3E}">
        <p14:creationId xmlns:p14="http://schemas.microsoft.com/office/powerpoint/2010/main" val="27751532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Poppies in S. Afghanistan</a:t>
            </a:r>
            <a:endParaRPr lang="en-US" dirty="0"/>
          </a:p>
        </p:txBody>
      </p:sp>
      <p:sp>
        <p:nvSpPr>
          <p:cNvPr id="4" name="Slide Number Placeholder 3"/>
          <p:cNvSpPr>
            <a:spLocks noGrp="1"/>
          </p:cNvSpPr>
          <p:nvPr>
            <p:ph type="sldNum" sz="quarter" idx="12"/>
          </p:nvPr>
        </p:nvSpPr>
        <p:spPr/>
        <p:txBody>
          <a:bodyPr/>
          <a:lstStyle/>
          <a:p>
            <a:fld id="{9A6FFD19-6858-4FC0-A606-3EDEFED9A84A}" type="slidenum">
              <a:rPr lang="en-US" smtClean="0"/>
              <a:t>13</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14400"/>
            <a:ext cx="7772400" cy="541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251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Fahim</a:t>
            </a:r>
            <a:r>
              <a:rPr lang="en-US" sz="3600" dirty="0" smtClean="0"/>
              <a:t>, Karzai &amp; </a:t>
            </a:r>
            <a:r>
              <a:rPr lang="en-US" sz="3600" dirty="0" err="1" smtClean="0"/>
              <a:t>Khalili</a:t>
            </a:r>
            <a:endParaRPr lang="en-US" sz="3600" dirty="0"/>
          </a:p>
        </p:txBody>
      </p:sp>
      <p:sp>
        <p:nvSpPr>
          <p:cNvPr id="6" name="Content Placeholder 5"/>
          <p:cNvSpPr>
            <a:spLocks noGrp="1"/>
          </p:cNvSpPr>
          <p:nvPr>
            <p:ph idx="1"/>
          </p:nvPr>
        </p:nvSpPr>
        <p:spPr>
          <a:xfrm>
            <a:off x="495300" y="5943601"/>
            <a:ext cx="8229600" cy="609600"/>
          </a:xfrm>
        </p:spPr>
        <p:txBody>
          <a:bodyPr/>
          <a:lstStyle/>
          <a:p>
            <a:pPr marL="0" indent="0" algn="ctr">
              <a:buNone/>
            </a:pPr>
            <a:r>
              <a:rPr lang="en-US" dirty="0" smtClean="0"/>
              <a:t>Warlord with President Karzai</a:t>
            </a:r>
            <a:endParaRPr lang="en-US" dirty="0"/>
          </a:p>
        </p:txBody>
      </p:sp>
      <p:sp>
        <p:nvSpPr>
          <p:cNvPr id="4" name="Slide Number Placeholder 3"/>
          <p:cNvSpPr>
            <a:spLocks noGrp="1"/>
          </p:cNvSpPr>
          <p:nvPr>
            <p:ph type="sldNum" sz="quarter" idx="12"/>
          </p:nvPr>
        </p:nvSpPr>
        <p:spPr/>
        <p:txBody>
          <a:bodyPr/>
          <a:lstStyle/>
          <a:p>
            <a:fld id="{9A6FFD19-6858-4FC0-A606-3EDEFED9A84A}" type="slidenum">
              <a:rPr lang="en-US" smtClean="0"/>
              <a:t>14</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0"/>
            <a:ext cx="6629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1268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6FFD19-6858-4FC0-A606-3EDEFED9A84A}" type="slidenum">
              <a:rPr lang="en-US" smtClean="0"/>
              <a:t>15</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08100"/>
            <a:ext cx="69342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751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792162"/>
          </a:xfrm>
        </p:spPr>
        <p:txBody>
          <a:bodyPr>
            <a:normAutofit fontScale="90000"/>
          </a:bodyPr>
          <a:lstStyle/>
          <a:p>
            <a:r>
              <a:rPr lang="en-US" dirty="0" smtClean="0"/>
              <a:t/>
            </a:r>
            <a:br>
              <a:rPr lang="en-US" dirty="0" smtClean="0"/>
            </a:br>
            <a:r>
              <a:rPr lang="en-US" dirty="0" smtClean="0"/>
              <a:t>Ismail Khan, Herat</a:t>
            </a:r>
            <a:br>
              <a:rPr lang="en-US" dirty="0" smtClean="0"/>
            </a:br>
            <a:endParaRPr lang="en-US" dirty="0"/>
          </a:p>
        </p:txBody>
      </p:sp>
      <p:sp>
        <p:nvSpPr>
          <p:cNvPr id="4" name="Slide Number Placeholder 3"/>
          <p:cNvSpPr>
            <a:spLocks noGrp="1"/>
          </p:cNvSpPr>
          <p:nvPr>
            <p:ph type="sldNum" sz="quarter" idx="12"/>
          </p:nvPr>
        </p:nvSpPr>
        <p:spPr/>
        <p:txBody>
          <a:bodyPr/>
          <a:lstStyle/>
          <a:p>
            <a:fld id="{9A6FFD19-6858-4FC0-A606-3EDEFED9A84A}" type="slidenum">
              <a:rPr lang="en-US" smtClean="0"/>
              <a:t>16</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44600"/>
            <a:ext cx="65532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4410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Warlord Ma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Subtitle 2"/>
          <p:cNvSpPr txBox="1">
            <a:spLocks/>
          </p:cNvSpPr>
          <p:nvPr/>
        </p:nvSpPr>
        <p:spPr bwMode="auto">
          <a:xfrm>
            <a:off x="152400" y="152400"/>
            <a:ext cx="68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marL="2698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600"/>
              </a:spcBef>
              <a:buClr>
                <a:schemeClr val="accent1"/>
              </a:buClr>
              <a:buSzPct val="80000"/>
              <a:buFont typeface="Wingdings 2" pitchFamily="18" charset="2"/>
              <a:buNone/>
            </a:pPr>
            <a:endParaRPr lang="en-US" sz="2200" b="1" dirty="0">
              <a:latin typeface="Calibri" pitchFamily="34" charset="0"/>
            </a:endParaRPr>
          </a:p>
        </p:txBody>
      </p:sp>
      <p:sp>
        <p:nvSpPr>
          <p:cNvPr id="2" name="Slide Number Placeholder 1"/>
          <p:cNvSpPr>
            <a:spLocks noGrp="1"/>
          </p:cNvSpPr>
          <p:nvPr>
            <p:ph type="sldNum" sz="quarter" idx="12"/>
          </p:nvPr>
        </p:nvSpPr>
        <p:spPr/>
        <p:txBody>
          <a:bodyPr/>
          <a:lstStyle/>
          <a:p>
            <a:fld id="{9A6FFD19-6858-4FC0-A606-3EDEFED9A84A}" type="slidenum">
              <a:rPr lang="en-US" smtClean="0"/>
              <a:t>17</a:t>
            </a:fld>
            <a:endParaRPr lang="en-US"/>
          </a:p>
        </p:txBody>
      </p:sp>
    </p:spTree>
    <p:extLst>
      <p:ext uri="{BB962C8B-B14F-4D97-AF65-F5344CB8AC3E}">
        <p14:creationId xmlns:p14="http://schemas.microsoft.com/office/powerpoint/2010/main" val="39215769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98613316"/>
              </p:ext>
            </p:extLst>
          </p:nvPr>
        </p:nvGraphicFramePr>
        <p:xfrm>
          <a:off x="285750" y="609600"/>
          <a:ext cx="8667750" cy="5897880"/>
        </p:xfrm>
        <a:graphic>
          <a:graphicData uri="http://schemas.openxmlformats.org/drawingml/2006/table">
            <a:tbl>
              <a:tblPr/>
              <a:tblGrid>
                <a:gridCol w="428657"/>
                <a:gridCol w="123793"/>
                <a:gridCol w="1157147"/>
                <a:gridCol w="1709596"/>
                <a:gridCol w="2269731"/>
                <a:gridCol w="2978826"/>
              </a:tblGrid>
              <a:tr h="533400">
                <a:tc>
                  <a:txBody>
                    <a:bodyPr/>
                    <a:lstStyle/>
                    <a:p>
                      <a:pPr marL="0" marR="0">
                        <a:spcBef>
                          <a:spcPts val="0"/>
                        </a:spcBef>
                        <a:spcAft>
                          <a:spcPts val="0"/>
                        </a:spcAft>
                      </a:pPr>
                      <a:r>
                        <a:rPr lang="en-US" sz="1600" b="1" dirty="0">
                          <a:latin typeface="Calibri"/>
                          <a:ea typeface="Calibri"/>
                          <a:cs typeface="Times New Roman"/>
                        </a:rPr>
                        <a:t>No</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600" b="1" dirty="0">
                          <a:latin typeface="Calibri"/>
                          <a:ea typeface="Calibri"/>
                          <a:cs typeface="Times New Roman"/>
                        </a:rPr>
                        <a:t>Name of warlord</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1600" b="1" dirty="0" err="1">
                          <a:latin typeface="Calibri"/>
                          <a:ea typeface="Calibri"/>
                          <a:cs typeface="Times New Roman"/>
                        </a:rPr>
                        <a:t>Afg</a:t>
                      </a:r>
                      <a:r>
                        <a:rPr lang="en-US" sz="1600" b="1" dirty="0">
                          <a:latin typeface="Calibri"/>
                          <a:ea typeface="Calibri"/>
                          <a:cs typeface="Times New Roman"/>
                        </a:rPr>
                        <a:t> province controlled</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a:latin typeface="Calibri"/>
                          <a:ea typeface="Calibri"/>
                          <a:cs typeface="Times New Roman"/>
                        </a:rPr>
                        <a:t>Area of involvement in Pakistan</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latin typeface="Calibri"/>
                          <a:ea typeface="Calibri"/>
                          <a:cs typeface="Times New Roman"/>
                        </a:rPr>
                        <a:t>Link with others &amp; ext interference trend</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600">
                <a:tc>
                  <a:txBody>
                    <a:bodyPr/>
                    <a:lstStyle/>
                    <a:p>
                      <a:pPr marL="0" marR="0">
                        <a:spcBef>
                          <a:spcPts val="0"/>
                        </a:spcBef>
                        <a:spcAft>
                          <a:spcPts val="0"/>
                        </a:spcAft>
                      </a:pPr>
                      <a:r>
                        <a:rPr lang="en-US" sz="1600" dirty="0">
                          <a:latin typeface="Calibri"/>
                          <a:ea typeface="Calibri"/>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600" dirty="0" err="1">
                          <a:latin typeface="Calibri"/>
                          <a:ea typeface="Calibri"/>
                          <a:cs typeface="Times New Roman"/>
                        </a:rPr>
                        <a:t>Hazrat</a:t>
                      </a:r>
                      <a:r>
                        <a:rPr lang="en-US" sz="1600" dirty="0">
                          <a:latin typeface="Calibri"/>
                          <a:ea typeface="Calibri"/>
                          <a:cs typeface="Times New Roman"/>
                        </a:rPr>
                        <a:t> Ali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1600" dirty="0" err="1">
                          <a:latin typeface="Calibri"/>
                          <a:ea typeface="Calibri"/>
                          <a:cs typeface="Times New Roman"/>
                        </a:rPr>
                        <a:t>Kunar</a:t>
                      </a:r>
                      <a:r>
                        <a:rPr lang="en-US" sz="1600" dirty="0">
                          <a:latin typeface="Calibri"/>
                          <a:ea typeface="Calibri"/>
                          <a:cs typeface="Times New Roman"/>
                        </a:rPr>
                        <a:t>, </a:t>
                      </a:r>
                      <a:r>
                        <a:rPr lang="en-US" sz="1600" dirty="0" err="1">
                          <a:latin typeface="Calibri"/>
                          <a:ea typeface="Calibri"/>
                          <a:cs typeface="Times New Roman"/>
                        </a:rPr>
                        <a:t>Dasht</a:t>
                      </a:r>
                      <a:r>
                        <a:rPr lang="en-US" sz="1600" dirty="0">
                          <a:latin typeface="Calibri"/>
                          <a:ea typeface="Calibri"/>
                          <a:cs typeface="Times New Roman"/>
                        </a:rPr>
                        <a:t> </a:t>
                      </a:r>
                      <a:r>
                        <a:rPr lang="en-US" sz="1600" dirty="0" err="1">
                          <a:latin typeface="Calibri"/>
                          <a:ea typeface="Calibri"/>
                          <a:cs typeface="Times New Roman"/>
                        </a:rPr>
                        <a:t>i</a:t>
                      </a:r>
                      <a:r>
                        <a:rPr lang="en-US" sz="1600" dirty="0">
                          <a:latin typeface="Calibri"/>
                          <a:ea typeface="Calibri"/>
                          <a:cs typeface="Times New Roman"/>
                        </a:rPr>
                        <a:t> </a:t>
                      </a:r>
                      <a:r>
                        <a:rPr lang="en-US" sz="1600" dirty="0" err="1">
                          <a:latin typeface="Calibri"/>
                          <a:ea typeface="Calibri"/>
                          <a:cs typeface="Times New Roman"/>
                        </a:rPr>
                        <a:t>Lilagai</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alibri"/>
                          <a:ea typeface="Calibri"/>
                          <a:cs typeface="Times New Roman"/>
                        </a:rPr>
                        <a:t>Bajaur, Mohmand, Swat, Dir, Buner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alibri"/>
                          <a:ea typeface="Calibri"/>
                          <a:cs typeface="Times New Roman"/>
                        </a:rPr>
                        <a:t>Fahim, Rabbani, Gulbadin - </a:t>
                      </a:r>
                      <a:r>
                        <a:rPr lang="en-US" sz="1600" u="sng">
                          <a:latin typeface="Calibri"/>
                          <a:ea typeface="Calibri"/>
                          <a:cs typeface="Times New Roman"/>
                        </a:rPr>
                        <a:t>Tadjikistan</a:t>
                      </a:r>
                      <a:endParaRPr lang="en-US"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0540">
                <a:tc>
                  <a:txBody>
                    <a:bodyPr/>
                    <a:lstStyle/>
                    <a:p>
                      <a:pPr marL="0" marR="0">
                        <a:spcBef>
                          <a:spcPts val="0"/>
                        </a:spcBef>
                        <a:spcAft>
                          <a:spcPts val="0"/>
                        </a:spcAft>
                      </a:pPr>
                      <a:r>
                        <a:rPr lang="en-US" sz="1600">
                          <a:latin typeface="Calibri"/>
                          <a:ea typeface="Calibri"/>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600">
                          <a:latin typeface="Calibri"/>
                          <a:ea typeface="Calibri"/>
                          <a:cs typeface="Times New Roman"/>
                        </a:rPr>
                        <a:t>Rasul Sayyaf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1600" dirty="0" err="1">
                          <a:latin typeface="Calibri"/>
                          <a:ea typeface="Calibri"/>
                          <a:cs typeface="Times New Roman"/>
                        </a:rPr>
                        <a:t>Khost</a:t>
                      </a:r>
                      <a:r>
                        <a:rPr lang="en-US" sz="1600" dirty="0">
                          <a:latin typeface="Calibri"/>
                          <a:ea typeface="Calibri"/>
                          <a:cs typeface="Times New Roman"/>
                        </a:rPr>
                        <a:t>, </a:t>
                      </a:r>
                      <a:r>
                        <a:rPr lang="en-US" sz="1600" dirty="0" err="1">
                          <a:latin typeface="Calibri"/>
                          <a:ea typeface="Calibri"/>
                          <a:cs typeface="Times New Roman"/>
                        </a:rPr>
                        <a:t>Paktia</a:t>
                      </a:r>
                      <a:r>
                        <a:rPr lang="en-US" sz="1600" dirty="0">
                          <a:latin typeface="Calibri"/>
                          <a:ea typeface="Calibri"/>
                          <a:cs typeface="Times New Roman"/>
                        </a:rPr>
                        <a:t>, </a:t>
                      </a:r>
                      <a:r>
                        <a:rPr lang="en-US" sz="1600" dirty="0" err="1">
                          <a:latin typeface="Calibri"/>
                          <a:ea typeface="Calibri"/>
                          <a:cs typeface="Times New Roman"/>
                        </a:rPr>
                        <a:t>Paktika</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err="1">
                          <a:latin typeface="Calibri"/>
                          <a:ea typeface="Calibri"/>
                          <a:cs typeface="Times New Roman"/>
                        </a:rPr>
                        <a:t>Kurram</a:t>
                      </a:r>
                      <a:r>
                        <a:rPr lang="en-US" sz="1600" dirty="0">
                          <a:latin typeface="Calibri"/>
                          <a:ea typeface="Calibri"/>
                          <a:cs typeface="Times New Roman"/>
                        </a:rPr>
                        <a:t>, N. </a:t>
                      </a:r>
                      <a:r>
                        <a:rPr lang="en-US" sz="1600" dirty="0" err="1">
                          <a:latin typeface="Calibri"/>
                          <a:ea typeface="Calibri"/>
                          <a:cs typeface="Times New Roman"/>
                        </a:rPr>
                        <a:t>Waz</a:t>
                      </a:r>
                      <a:r>
                        <a:rPr lang="en-US" sz="1600" dirty="0">
                          <a:latin typeface="Calibri"/>
                          <a:ea typeface="Calibri"/>
                          <a:cs typeface="Times New Roman"/>
                        </a:rPr>
                        <a:t>, </a:t>
                      </a:r>
                      <a:r>
                        <a:rPr lang="en-US" sz="1600" dirty="0" err="1">
                          <a:latin typeface="Calibri"/>
                          <a:ea typeface="Calibri"/>
                          <a:cs typeface="Times New Roman"/>
                        </a:rPr>
                        <a:t>Bannu</a:t>
                      </a:r>
                      <a:r>
                        <a:rPr lang="en-US" sz="1600" dirty="0">
                          <a:latin typeface="Calibri"/>
                          <a:ea typeface="Calibri"/>
                          <a:cs typeface="Times New Roman"/>
                        </a:rPr>
                        <a:t>, </a:t>
                      </a:r>
                      <a:r>
                        <a:rPr lang="en-US" sz="1600" dirty="0" err="1">
                          <a:latin typeface="Calibri"/>
                          <a:ea typeface="Calibri"/>
                          <a:cs typeface="Times New Roman"/>
                        </a:rPr>
                        <a:t>Kohat</a:t>
                      </a:r>
                      <a:r>
                        <a:rPr lang="en-US" sz="1600" dirty="0">
                          <a:latin typeface="Calibri"/>
                          <a:ea typeface="Calibri"/>
                          <a:cs typeface="Times New Roman"/>
                        </a:rPr>
                        <a:t>, </a:t>
                      </a:r>
                      <a:r>
                        <a:rPr lang="en-US" sz="1600" dirty="0" err="1">
                          <a:latin typeface="Calibri"/>
                          <a:ea typeface="Calibri"/>
                          <a:cs typeface="Times New Roman"/>
                        </a:rPr>
                        <a:t>Hangu</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alibri"/>
                          <a:ea typeface="Calibri"/>
                          <a:cs typeface="Times New Roman"/>
                        </a:rPr>
                        <a:t>Linked with al-Qaeda -Arabs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0540">
                <a:tc>
                  <a:txBody>
                    <a:bodyPr/>
                    <a:lstStyle/>
                    <a:p>
                      <a:pPr marL="0" marR="0">
                        <a:spcBef>
                          <a:spcPts val="0"/>
                        </a:spcBef>
                        <a:spcAft>
                          <a:spcPts val="0"/>
                        </a:spcAft>
                      </a:pPr>
                      <a:r>
                        <a:rPr lang="en-US" sz="1600">
                          <a:latin typeface="Calibri"/>
                          <a:ea typeface="Calibri"/>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600">
                          <a:latin typeface="Calibri"/>
                          <a:ea typeface="Calibri"/>
                          <a:cs typeface="Times New Roman"/>
                        </a:rPr>
                        <a:t>J. Haqqani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1600">
                          <a:latin typeface="Calibri"/>
                          <a:ea typeface="Calibri"/>
                          <a:cs typeface="Times New Roman"/>
                        </a:rPr>
                        <a:t>Khost, Paktia, Paktika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alibri"/>
                          <a:ea typeface="Calibri"/>
                          <a:cs typeface="Times New Roman"/>
                        </a:rPr>
                        <a:t>Same areas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Calibri"/>
                          <a:ea typeface="Calibri"/>
                          <a:cs typeface="Times New Roman"/>
                        </a:rPr>
                        <a:t>Connected with al-Qaeda - Arabs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0540">
                <a:tc>
                  <a:txBody>
                    <a:bodyPr/>
                    <a:lstStyle/>
                    <a:p>
                      <a:pPr marL="0" marR="0">
                        <a:spcBef>
                          <a:spcPts val="0"/>
                        </a:spcBef>
                        <a:spcAft>
                          <a:spcPts val="0"/>
                        </a:spcAft>
                      </a:pPr>
                      <a:r>
                        <a:rPr lang="en-US" sz="1600">
                          <a:latin typeface="Calibri"/>
                          <a:ea typeface="Calibri"/>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600">
                          <a:latin typeface="Calibri"/>
                          <a:ea typeface="Calibri"/>
                          <a:cs typeface="Times New Roman"/>
                        </a:rPr>
                        <a:t>Zadran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1600">
                          <a:latin typeface="Calibri"/>
                          <a:ea typeface="Calibri"/>
                          <a:cs typeface="Times New Roman"/>
                        </a:rPr>
                        <a:t>Khost, Paktia, Paktika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latin typeface="Calibri"/>
                          <a:ea typeface="Calibri"/>
                          <a:cs typeface="Times New Roman"/>
                        </a:rPr>
                        <a:t>S. Waz, N. Waz, Tank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latin typeface="Calibri"/>
                          <a:ea typeface="Calibri"/>
                          <a:cs typeface="Times New Roman"/>
                        </a:rPr>
                        <a:t>J. </a:t>
                      </a:r>
                      <a:r>
                        <a:rPr lang="en-US" sz="1600" dirty="0" err="1">
                          <a:latin typeface="Calibri"/>
                          <a:ea typeface="Calibri"/>
                          <a:cs typeface="Times New Roman"/>
                        </a:rPr>
                        <a:t>Haqqani</a:t>
                      </a:r>
                      <a:r>
                        <a:rPr lang="en-US" sz="1600" dirty="0">
                          <a:latin typeface="Calibri"/>
                          <a:ea typeface="Calibri"/>
                          <a:cs typeface="Times New Roman"/>
                        </a:rPr>
                        <a:t>, </a:t>
                      </a:r>
                      <a:r>
                        <a:rPr lang="en-US" sz="1600" dirty="0" err="1">
                          <a:latin typeface="Calibri"/>
                          <a:ea typeface="Calibri"/>
                          <a:cs typeface="Times New Roman"/>
                        </a:rPr>
                        <a:t>Rasul</a:t>
                      </a:r>
                      <a:r>
                        <a:rPr lang="en-US" sz="1600" dirty="0">
                          <a:latin typeface="Calibri"/>
                          <a:ea typeface="Calibri"/>
                          <a:cs typeface="Times New Roman"/>
                        </a:rPr>
                        <a:t> </a:t>
                      </a:r>
                      <a:r>
                        <a:rPr lang="en-US" sz="1600" dirty="0" err="1">
                          <a:latin typeface="Calibri"/>
                          <a:ea typeface="Calibri"/>
                          <a:cs typeface="Times New Roman"/>
                        </a:rPr>
                        <a:t>Sayyaf</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270">
                <a:tc>
                  <a:txBody>
                    <a:bodyPr/>
                    <a:lstStyle/>
                    <a:p>
                      <a:pPr marL="0" marR="0">
                        <a:spcBef>
                          <a:spcPts val="0"/>
                        </a:spcBef>
                        <a:spcAft>
                          <a:spcPts val="0"/>
                        </a:spcAft>
                      </a:pPr>
                      <a:r>
                        <a:rPr lang="en-US" sz="1600" dirty="0">
                          <a:latin typeface="Calibri"/>
                          <a:ea typeface="Calibri"/>
                          <a:cs typeface="Times New Roman"/>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600" dirty="0" err="1" smtClean="0">
                          <a:latin typeface="Calibri"/>
                          <a:ea typeface="Calibri"/>
                          <a:cs typeface="Times New Roman"/>
                        </a:rPr>
                        <a:t>Sherzai</a:t>
                      </a:r>
                      <a:r>
                        <a:rPr lang="en-US" sz="1600" dirty="0" smtClean="0">
                          <a:latin typeface="Calibri"/>
                          <a:ea typeface="Calibri"/>
                          <a:cs typeface="Times New Roman"/>
                        </a:rPr>
                        <a:t> </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1600" dirty="0" smtClean="0">
                          <a:latin typeface="Calibri"/>
                          <a:ea typeface="Calibri"/>
                          <a:cs typeface="Times New Roman"/>
                        </a:rPr>
                        <a:t>Kandahar</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kumimoji="0" lang="en-US" sz="1600" kern="1200" dirty="0" smtClean="0">
                          <a:solidFill>
                            <a:schemeClr val="tx1"/>
                          </a:solidFill>
                          <a:latin typeface="+mn-lt"/>
                          <a:ea typeface="+mn-ea"/>
                          <a:cs typeface="+mn-cs"/>
                        </a:rPr>
                        <a:t>Quetta, </a:t>
                      </a:r>
                      <a:r>
                        <a:rPr kumimoji="0" lang="en-US" sz="1600" kern="1200" dirty="0" err="1" smtClean="0">
                          <a:solidFill>
                            <a:schemeClr val="tx1"/>
                          </a:solidFill>
                          <a:latin typeface="+mn-lt"/>
                          <a:ea typeface="+mn-ea"/>
                          <a:cs typeface="+mn-cs"/>
                        </a:rPr>
                        <a:t>Zhob</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err="1">
                          <a:latin typeface="Calibri"/>
                          <a:ea typeface="Calibri"/>
                          <a:cs typeface="Times New Roman"/>
                        </a:rPr>
                        <a:t>Akhunzada</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0540">
                <a:tc>
                  <a:txBody>
                    <a:bodyPr/>
                    <a:lstStyle/>
                    <a:p>
                      <a:pPr marL="0" marR="0">
                        <a:spcBef>
                          <a:spcPts val="0"/>
                        </a:spcBef>
                        <a:spcAft>
                          <a:spcPts val="0"/>
                        </a:spcAft>
                      </a:pPr>
                      <a:r>
                        <a:rPr lang="en-US" sz="1600" dirty="0">
                          <a:latin typeface="Calibri"/>
                          <a:ea typeface="Calibri"/>
                          <a:cs typeface="Times New Roman"/>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600" dirty="0" err="1">
                          <a:latin typeface="Calibri"/>
                          <a:ea typeface="Calibri"/>
                          <a:cs typeface="Times New Roman"/>
                        </a:rPr>
                        <a:t>Akhunzada</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1600" dirty="0" smtClean="0">
                          <a:latin typeface="Calibri"/>
                          <a:ea typeface="Calibri"/>
                          <a:cs typeface="Times New Roman"/>
                        </a:rPr>
                        <a:t>Helmand</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kumimoji="0" lang="en-US" sz="1600" kern="1200" dirty="0" smtClean="0">
                          <a:solidFill>
                            <a:schemeClr val="tx1"/>
                          </a:solidFill>
                          <a:latin typeface="+mn-lt"/>
                          <a:ea typeface="+mn-ea"/>
                          <a:cs typeface="+mn-cs"/>
                        </a:rPr>
                        <a:t>Quetta, other districts in Baluchistan</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err="1" smtClean="0">
                          <a:latin typeface="Calibri"/>
                          <a:ea typeface="Calibri"/>
                          <a:cs typeface="Times New Roman"/>
                        </a:rPr>
                        <a:t>Sherzai</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270">
                <a:tc gridSpan="6">
                  <a:txBody>
                    <a:bodyPr/>
                    <a:lstStyle/>
                    <a:p>
                      <a:pPr algn="ctr"/>
                      <a:r>
                        <a:rPr lang="en-US" sz="1600" b="1" dirty="0" smtClean="0">
                          <a:solidFill>
                            <a:schemeClr val="bg1">
                              <a:lumMod val="95000"/>
                            </a:schemeClr>
                          </a:solidFill>
                        </a:rPr>
                        <a:t>PAKISTAN</a:t>
                      </a:r>
                      <a:endParaRPr lang="en-US" sz="1600" b="1" dirty="0">
                        <a:solidFill>
                          <a:schemeClr val="bg1">
                            <a:lumMod val="95000"/>
                          </a:schemeClr>
                        </a:solidFil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spcBef>
                          <a:spcPts val="0"/>
                        </a:spcBef>
                        <a:spcAft>
                          <a:spcPts val="0"/>
                        </a:spcAft>
                      </a:pP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900">
                <a:tc gridSpan="2">
                  <a:txBody>
                    <a:bodyPr/>
                    <a:lstStyle/>
                    <a:p>
                      <a:pPr marL="0" marR="0">
                        <a:spcBef>
                          <a:spcPts val="0"/>
                        </a:spcBef>
                        <a:spcAft>
                          <a:spcPts val="0"/>
                        </a:spcAft>
                      </a:pPr>
                      <a:r>
                        <a:rPr lang="en-US" sz="1600" dirty="0" smtClean="0">
                          <a:latin typeface="Calibri"/>
                          <a:ea typeface="Calibri"/>
                          <a:cs typeface="Times New Roman"/>
                        </a:rPr>
                        <a:t>7</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err="1" smtClean="0">
                          <a:latin typeface="Calibri"/>
                          <a:ea typeface="Calibri"/>
                          <a:cs typeface="Times New Roman"/>
                        </a:rPr>
                        <a:t>Gul</a:t>
                      </a:r>
                      <a:r>
                        <a:rPr lang="en-US" sz="1600" dirty="0" smtClean="0">
                          <a:latin typeface="Calibri"/>
                          <a:ea typeface="Calibri"/>
                          <a:cs typeface="Times New Roman"/>
                        </a:rPr>
                        <a:t> </a:t>
                      </a:r>
                      <a:r>
                        <a:rPr lang="en-US" sz="1600" dirty="0" err="1" smtClean="0">
                          <a:latin typeface="Calibri"/>
                          <a:ea typeface="Calibri"/>
                          <a:cs typeface="Times New Roman"/>
                        </a:rPr>
                        <a:t>Bahadar</a:t>
                      </a:r>
                      <a:r>
                        <a:rPr lang="en-US" sz="1600" dirty="0" smtClean="0">
                          <a:latin typeface="Calibri"/>
                          <a:ea typeface="Calibri"/>
                          <a:cs typeface="Times New Roman"/>
                        </a:rPr>
                        <a:t> </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smtClean="0">
                          <a:latin typeface="Calibri"/>
                          <a:ea typeface="Calibri"/>
                          <a:cs typeface="Times New Roman"/>
                        </a:rPr>
                        <a:t>North </a:t>
                      </a:r>
                      <a:r>
                        <a:rPr lang="en-US" sz="1600" baseline="0" dirty="0" smtClean="0">
                          <a:latin typeface="+mn-lt"/>
                          <a:ea typeface="Calibri"/>
                          <a:cs typeface="Times New Roman"/>
                        </a:rPr>
                        <a:t>Waziristan</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0540">
                <a:tc gridSpan="2">
                  <a:txBody>
                    <a:bodyPr/>
                    <a:lstStyle/>
                    <a:p>
                      <a:pPr marL="0" marR="0">
                        <a:spcBef>
                          <a:spcPts val="0"/>
                        </a:spcBef>
                        <a:spcAft>
                          <a:spcPts val="0"/>
                        </a:spcAft>
                      </a:pPr>
                      <a:r>
                        <a:rPr lang="en-US" sz="1600" dirty="0" smtClean="0">
                          <a:latin typeface="Calibri"/>
                          <a:ea typeface="Calibri"/>
                          <a:cs typeface="Times New Roman"/>
                        </a:rPr>
                        <a:t>8</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smtClean="0">
                          <a:latin typeface="Calibri"/>
                          <a:ea typeface="Calibri"/>
                          <a:cs typeface="Times New Roman"/>
                        </a:rPr>
                        <a:t>Mullah</a:t>
                      </a:r>
                      <a:r>
                        <a:rPr lang="en-US" sz="1600" baseline="0" dirty="0" smtClean="0">
                          <a:latin typeface="Calibri"/>
                          <a:ea typeface="Calibri"/>
                          <a:cs typeface="Times New Roman"/>
                        </a:rPr>
                        <a:t> </a:t>
                      </a:r>
                      <a:r>
                        <a:rPr lang="en-US" sz="1600" baseline="0" dirty="0" err="1" smtClean="0">
                          <a:latin typeface="Calibri"/>
                          <a:ea typeface="Calibri"/>
                          <a:cs typeface="Times New Roman"/>
                        </a:rPr>
                        <a:t>Nazir</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smtClean="0">
                          <a:latin typeface="Calibri"/>
                          <a:ea typeface="Calibri"/>
                          <a:cs typeface="Times New Roman"/>
                        </a:rPr>
                        <a:t>(</a:t>
                      </a:r>
                      <a:r>
                        <a:rPr lang="en-US" sz="1600" dirty="0" err="1" smtClean="0">
                          <a:latin typeface="Calibri"/>
                          <a:ea typeface="Calibri"/>
                          <a:cs typeface="Times New Roman"/>
                        </a:rPr>
                        <a:t>Wazirs</a:t>
                      </a:r>
                      <a:r>
                        <a:rPr lang="en-US" sz="1600" baseline="0" dirty="0" smtClean="0">
                          <a:latin typeface="Calibri"/>
                          <a:ea typeface="Calibri"/>
                          <a:cs typeface="Times New Roman"/>
                        </a:rPr>
                        <a:t>) South Waziristan</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0540">
                <a:tc gridSpan="2">
                  <a:txBody>
                    <a:bodyPr/>
                    <a:lstStyle/>
                    <a:p>
                      <a:pPr marL="0" marR="0">
                        <a:spcBef>
                          <a:spcPts val="0"/>
                        </a:spcBef>
                        <a:spcAft>
                          <a:spcPts val="0"/>
                        </a:spcAft>
                      </a:pPr>
                      <a:r>
                        <a:rPr lang="en-US" sz="1600" dirty="0" smtClean="0">
                          <a:latin typeface="Calibri"/>
                          <a:ea typeface="Calibri"/>
                          <a:cs typeface="Times New Roman"/>
                        </a:rPr>
                        <a:t>9</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err="1" smtClean="0">
                          <a:latin typeface="Calibri"/>
                          <a:ea typeface="Calibri"/>
                          <a:cs typeface="Times New Roman"/>
                        </a:rPr>
                        <a:t>Hakimullah</a:t>
                      </a:r>
                      <a:r>
                        <a:rPr lang="en-US" sz="1600" dirty="0" smtClean="0">
                          <a:latin typeface="Calibri"/>
                          <a:ea typeface="Calibri"/>
                          <a:cs typeface="Times New Roman"/>
                        </a:rPr>
                        <a:t> </a:t>
                      </a:r>
                      <a:r>
                        <a:rPr lang="en-US" sz="1600" dirty="0" err="1" smtClean="0">
                          <a:latin typeface="Calibri"/>
                          <a:ea typeface="Calibri"/>
                          <a:cs typeface="Times New Roman"/>
                        </a:rPr>
                        <a:t>Mahsud</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smtClean="0">
                          <a:latin typeface="Calibri"/>
                          <a:ea typeface="Calibri"/>
                          <a:cs typeface="Times New Roman"/>
                        </a:rPr>
                        <a:t>South </a:t>
                      </a:r>
                      <a:r>
                        <a:rPr lang="en-US" sz="1600" baseline="0" dirty="0" smtClean="0">
                          <a:latin typeface="+mn-lt"/>
                          <a:ea typeface="Calibri"/>
                          <a:cs typeface="Times New Roman"/>
                        </a:rPr>
                        <a:t>Waziristan</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660">
                <a:tc gridSpan="2">
                  <a:txBody>
                    <a:bodyPr/>
                    <a:lstStyle/>
                    <a:p>
                      <a:pPr marL="0" marR="0">
                        <a:spcBef>
                          <a:spcPts val="0"/>
                        </a:spcBef>
                        <a:spcAft>
                          <a:spcPts val="0"/>
                        </a:spcAft>
                      </a:pPr>
                      <a:r>
                        <a:rPr lang="en-US" sz="1600" dirty="0" smtClean="0">
                          <a:latin typeface="Calibri"/>
                          <a:ea typeface="Calibri"/>
                          <a:cs typeface="Times New Roman"/>
                        </a:rPr>
                        <a:t>10</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err="1" smtClean="0">
                          <a:latin typeface="Calibri"/>
                          <a:ea typeface="Calibri"/>
                          <a:cs typeface="Times New Roman"/>
                        </a:rPr>
                        <a:t>Molvi</a:t>
                      </a:r>
                      <a:r>
                        <a:rPr lang="en-US" sz="1600" dirty="0" smtClean="0">
                          <a:latin typeface="Calibri"/>
                          <a:ea typeface="Calibri"/>
                          <a:cs typeface="Times New Roman"/>
                        </a:rPr>
                        <a:t> </a:t>
                      </a:r>
                      <a:r>
                        <a:rPr lang="en-US" sz="1600" dirty="0" err="1" smtClean="0">
                          <a:latin typeface="Calibri"/>
                          <a:ea typeface="Calibri"/>
                          <a:cs typeface="Times New Roman"/>
                        </a:rPr>
                        <a:t>Faqir</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err="1" smtClean="0">
                          <a:latin typeface="Calibri"/>
                          <a:ea typeface="Calibri"/>
                          <a:cs typeface="Times New Roman"/>
                        </a:rPr>
                        <a:t>Bajaur</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0540">
                <a:tc gridSpan="2">
                  <a:txBody>
                    <a:bodyPr/>
                    <a:lstStyle/>
                    <a:p>
                      <a:pPr marL="0" marR="0">
                        <a:spcBef>
                          <a:spcPts val="0"/>
                        </a:spcBef>
                        <a:spcAft>
                          <a:spcPts val="0"/>
                        </a:spcAft>
                      </a:pPr>
                      <a:r>
                        <a:rPr lang="en-US" sz="1600" dirty="0" smtClean="0">
                          <a:latin typeface="Calibri"/>
                          <a:ea typeface="Calibri"/>
                          <a:cs typeface="Times New Roman"/>
                        </a:rPr>
                        <a:t>11</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err="1" smtClean="0">
                          <a:latin typeface="Calibri"/>
                          <a:ea typeface="Calibri"/>
                          <a:cs typeface="Times New Roman"/>
                        </a:rPr>
                        <a:t>Molvi</a:t>
                      </a:r>
                      <a:r>
                        <a:rPr lang="en-US" sz="1600" dirty="0" smtClean="0">
                          <a:latin typeface="Calibri"/>
                          <a:ea typeface="Calibri"/>
                          <a:cs typeface="Times New Roman"/>
                        </a:rPr>
                        <a:t> </a:t>
                      </a:r>
                      <a:r>
                        <a:rPr lang="en-US" sz="1600" dirty="0" err="1" smtClean="0">
                          <a:latin typeface="Calibri"/>
                          <a:ea typeface="Calibri"/>
                          <a:cs typeface="Times New Roman"/>
                        </a:rPr>
                        <a:t>Fazalullah</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smtClean="0">
                          <a:latin typeface="Calibri"/>
                          <a:ea typeface="Calibri"/>
                          <a:cs typeface="Times New Roman"/>
                        </a:rPr>
                        <a:t>Swat</a:t>
                      </a: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389" name="Content Placeholder 2"/>
          <p:cNvSpPr txBox="1">
            <a:spLocks/>
          </p:cNvSpPr>
          <p:nvPr/>
        </p:nvSpPr>
        <p:spPr bwMode="auto">
          <a:xfrm>
            <a:off x="381000" y="76200"/>
            <a:ext cx="77152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825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600"/>
              </a:spcBef>
              <a:buClr>
                <a:schemeClr val="accent1"/>
              </a:buClr>
              <a:buSzPct val="80000"/>
            </a:pPr>
            <a:r>
              <a:rPr lang="en-US" sz="2800" b="1" dirty="0" smtClean="0">
                <a:latin typeface="Calibri" pitchFamily="34" charset="0"/>
              </a:rPr>
              <a:t>Warlords</a:t>
            </a:r>
            <a:endParaRPr lang="en-US" sz="2800" b="1" dirty="0">
              <a:latin typeface="Calibri" pitchFamily="34" charset="0"/>
            </a:endParaRPr>
          </a:p>
        </p:txBody>
      </p:sp>
      <p:sp>
        <p:nvSpPr>
          <p:cNvPr id="14390" name="Subtitle 2"/>
          <p:cNvSpPr txBox="1">
            <a:spLocks/>
          </p:cNvSpPr>
          <p:nvPr/>
        </p:nvSpPr>
        <p:spPr bwMode="auto">
          <a:xfrm>
            <a:off x="152400" y="6248400"/>
            <a:ext cx="68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marL="2698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600"/>
              </a:spcBef>
              <a:buClr>
                <a:schemeClr val="accent1"/>
              </a:buClr>
              <a:buSzPct val="80000"/>
              <a:buFont typeface="Wingdings 2" pitchFamily="18" charset="2"/>
              <a:buNone/>
            </a:pPr>
            <a:r>
              <a:rPr lang="en-US" sz="2200" b="1" dirty="0">
                <a:solidFill>
                  <a:schemeClr val="bg1"/>
                </a:solidFill>
                <a:latin typeface="Calibri" pitchFamily="34" charset="0"/>
              </a:rPr>
              <a:t>8</a:t>
            </a:r>
          </a:p>
        </p:txBody>
      </p:sp>
      <p:sp>
        <p:nvSpPr>
          <p:cNvPr id="2" name="Slide Number Placeholder 1"/>
          <p:cNvSpPr>
            <a:spLocks noGrp="1"/>
          </p:cNvSpPr>
          <p:nvPr>
            <p:ph type="sldNum" sz="quarter" idx="12"/>
          </p:nvPr>
        </p:nvSpPr>
        <p:spPr/>
        <p:txBody>
          <a:bodyPr/>
          <a:lstStyle/>
          <a:p>
            <a:fld id="{9A6FFD19-6858-4FC0-A606-3EDEFED9A84A}" type="slidenum">
              <a:rPr lang="en-US" smtClean="0"/>
              <a:t>18</a:t>
            </a:fld>
            <a:endParaRPr lang="en-US"/>
          </a:p>
        </p:txBody>
      </p:sp>
    </p:spTree>
    <p:extLst>
      <p:ext uri="{BB962C8B-B14F-4D97-AF65-F5344CB8AC3E}">
        <p14:creationId xmlns:p14="http://schemas.microsoft.com/office/powerpoint/2010/main" val="42586413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err="1" smtClean="0"/>
              <a:t>Hakimullah</a:t>
            </a:r>
            <a:r>
              <a:rPr lang="en-US" dirty="0" smtClean="0"/>
              <a:t> </a:t>
            </a:r>
            <a:r>
              <a:rPr lang="en-US" dirty="0" err="1" smtClean="0"/>
              <a:t>Masud</a:t>
            </a:r>
            <a:endParaRPr lang="en-US" dirty="0"/>
          </a:p>
        </p:txBody>
      </p:sp>
      <p:sp>
        <p:nvSpPr>
          <p:cNvPr id="4" name="Slide Number Placeholder 3"/>
          <p:cNvSpPr>
            <a:spLocks noGrp="1"/>
          </p:cNvSpPr>
          <p:nvPr>
            <p:ph type="sldNum" sz="quarter" idx="12"/>
          </p:nvPr>
        </p:nvSpPr>
        <p:spPr/>
        <p:txBody>
          <a:bodyPr/>
          <a:lstStyle/>
          <a:p>
            <a:fld id="{9A6FFD19-6858-4FC0-A606-3EDEFED9A84A}" type="slidenum">
              <a:rPr lang="en-US" smtClean="0"/>
              <a:t>19</a:t>
            </a:fld>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6553200" cy="449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9644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Social Organization-1</a:t>
            </a:r>
          </a:p>
        </p:txBody>
      </p:sp>
      <p:sp>
        <p:nvSpPr>
          <p:cNvPr id="3" name="Content Placeholder 2"/>
          <p:cNvSpPr>
            <a:spLocks noGrp="1"/>
          </p:cNvSpPr>
          <p:nvPr>
            <p:ph idx="1"/>
          </p:nvPr>
        </p:nvSpPr>
        <p:spPr/>
        <p:txBody>
          <a:bodyPr>
            <a:normAutofit lnSpcReduction="10000"/>
          </a:bodyPr>
          <a:lstStyle/>
          <a:p>
            <a:r>
              <a:rPr lang="en-US" dirty="0" smtClean="0"/>
              <a:t>Individualist </a:t>
            </a:r>
          </a:p>
          <a:p>
            <a:r>
              <a:rPr lang="en-US" dirty="0" err="1" smtClean="0"/>
              <a:t>Pukhtunwali</a:t>
            </a:r>
            <a:r>
              <a:rPr lang="en-US" dirty="0" smtClean="0"/>
              <a:t> (Nang-i-</a:t>
            </a:r>
            <a:r>
              <a:rPr lang="en-US" dirty="0" err="1" smtClean="0"/>
              <a:t>Pukhtun</a:t>
            </a:r>
            <a:r>
              <a:rPr lang="en-US" dirty="0" smtClean="0"/>
              <a:t>); </a:t>
            </a:r>
            <a:r>
              <a:rPr lang="en-US" dirty="0"/>
              <a:t>H</a:t>
            </a:r>
            <a:r>
              <a:rPr lang="en-US" dirty="0" smtClean="0"/>
              <a:t>onor society</a:t>
            </a:r>
          </a:p>
          <a:p>
            <a:pPr lvl="1"/>
            <a:r>
              <a:rPr lang="en-US" dirty="0" err="1" smtClean="0"/>
              <a:t>Badal</a:t>
            </a:r>
            <a:r>
              <a:rPr lang="en-US" dirty="0" smtClean="0"/>
              <a:t> </a:t>
            </a:r>
          </a:p>
          <a:p>
            <a:pPr lvl="1"/>
            <a:r>
              <a:rPr lang="en-US" dirty="0" err="1" smtClean="0"/>
              <a:t>Melmastia</a:t>
            </a:r>
            <a:endParaRPr lang="en-US" dirty="0" smtClean="0"/>
          </a:p>
          <a:p>
            <a:pPr lvl="1"/>
            <a:r>
              <a:rPr lang="en-US" dirty="0" err="1" smtClean="0"/>
              <a:t>Nanawati</a:t>
            </a:r>
            <a:endParaRPr lang="en-US" dirty="0" smtClean="0"/>
          </a:p>
          <a:p>
            <a:r>
              <a:rPr lang="en-US" dirty="0" smtClean="0"/>
              <a:t>Main Constituents of </a:t>
            </a:r>
            <a:r>
              <a:rPr lang="en-US" dirty="0" err="1" smtClean="0"/>
              <a:t>Pathan</a:t>
            </a:r>
            <a:r>
              <a:rPr lang="en-US" dirty="0" smtClean="0"/>
              <a:t> Social Structure </a:t>
            </a:r>
            <a:endParaRPr lang="en-US" dirty="0" smtClean="0"/>
          </a:p>
          <a:p>
            <a:pPr lvl="1"/>
            <a:r>
              <a:rPr lang="en-US" dirty="0" smtClean="0"/>
              <a:t>The </a:t>
            </a:r>
            <a:r>
              <a:rPr lang="en-US" dirty="0" smtClean="0"/>
              <a:t>Jirga</a:t>
            </a:r>
            <a:endParaRPr lang="en-US" dirty="0" smtClean="0"/>
          </a:p>
          <a:p>
            <a:pPr lvl="1"/>
            <a:r>
              <a:rPr lang="en-US" dirty="0" err="1" smtClean="0"/>
              <a:t>S</a:t>
            </a:r>
            <a:r>
              <a:rPr lang="en-US" dirty="0" err="1" smtClean="0"/>
              <a:t>hariat</a:t>
            </a:r>
            <a:endParaRPr lang="en-US" dirty="0" smtClean="0"/>
          </a:p>
          <a:p>
            <a:pPr lvl="1"/>
            <a:r>
              <a:rPr lang="en-US" dirty="0" err="1" smtClean="0"/>
              <a:t>Riwaj</a:t>
            </a:r>
            <a:endParaRPr lang="en-US" dirty="0"/>
          </a:p>
        </p:txBody>
      </p:sp>
      <p:sp>
        <p:nvSpPr>
          <p:cNvPr id="4" name="Slide Number Placeholder 3"/>
          <p:cNvSpPr>
            <a:spLocks noGrp="1"/>
          </p:cNvSpPr>
          <p:nvPr>
            <p:ph type="sldNum" sz="quarter" idx="12"/>
          </p:nvPr>
        </p:nvSpPr>
        <p:spPr/>
        <p:txBody>
          <a:bodyPr/>
          <a:lstStyle/>
          <a:p>
            <a:fld id="{9A6FFD19-6858-4FC0-A606-3EDEFED9A84A}" type="slidenum">
              <a:rPr lang="en-US" smtClean="0"/>
              <a:t>2</a:t>
            </a:fld>
            <a:endParaRPr lang="en-US"/>
          </a:p>
        </p:txBody>
      </p:sp>
    </p:spTree>
    <p:extLst>
      <p:ext uri="{BB962C8B-B14F-4D97-AF65-F5344CB8AC3E}">
        <p14:creationId xmlns:p14="http://schemas.microsoft.com/office/powerpoint/2010/main" val="354314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Picture Placeholder 6"/>
          <p:cNvSpPr>
            <a:spLocks noGrp="1"/>
          </p:cNvSpPr>
          <p:nvPr>
            <p:ph type="pic" idx="1"/>
          </p:nvPr>
        </p:nvSpPr>
        <p:spPr/>
      </p:sp>
      <p:sp>
        <p:nvSpPr>
          <p:cNvPr id="8" name="Text Placeholder 7"/>
          <p:cNvSpPr>
            <a:spLocks noGrp="1"/>
          </p:cNvSpPr>
          <p:nvPr>
            <p:ph type="body" sz="half" idx="2"/>
          </p:nvPr>
        </p:nvSpPr>
        <p:spPr>
          <a:xfrm>
            <a:off x="2362200" y="5791200"/>
            <a:ext cx="5486400" cy="457200"/>
          </a:xfrm>
        </p:spPr>
        <p:txBody>
          <a:bodyPr>
            <a:noAutofit/>
          </a:bodyPr>
          <a:lstStyle/>
          <a:p>
            <a:r>
              <a:rPr lang="en-US" sz="3600" dirty="0" err="1" smtClean="0"/>
              <a:t>Faqir</a:t>
            </a:r>
            <a:r>
              <a:rPr lang="en-US" sz="3600" dirty="0" smtClean="0"/>
              <a:t> Mohammad, </a:t>
            </a:r>
            <a:r>
              <a:rPr lang="en-US" sz="3600" dirty="0" err="1" smtClean="0"/>
              <a:t>Bajaur</a:t>
            </a:r>
            <a:endParaRPr lang="en-US" sz="3600" dirty="0"/>
          </a:p>
        </p:txBody>
      </p:sp>
      <p:sp>
        <p:nvSpPr>
          <p:cNvPr id="4" name="Slide Number Placeholder 3"/>
          <p:cNvSpPr>
            <a:spLocks noGrp="1"/>
          </p:cNvSpPr>
          <p:nvPr>
            <p:ph type="sldNum" sz="quarter" idx="12"/>
          </p:nvPr>
        </p:nvSpPr>
        <p:spPr/>
        <p:txBody>
          <a:bodyPr/>
          <a:lstStyle/>
          <a:p>
            <a:fld id="{9A6FFD19-6858-4FC0-A606-3EDEFED9A84A}" type="slidenum">
              <a:rPr lang="en-US" smtClean="0"/>
              <a:t>20</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7239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0771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Picture Placeholder 7"/>
          <p:cNvSpPr>
            <a:spLocks noGrp="1"/>
          </p:cNvSpPr>
          <p:nvPr>
            <p:ph type="pic" idx="1"/>
          </p:nvPr>
        </p:nvSpPr>
        <p:spPr>
          <a:xfrm>
            <a:off x="1803400" y="2133600"/>
            <a:ext cx="5486400" cy="533400"/>
          </a:xfrm>
        </p:spPr>
      </p:sp>
      <p:sp>
        <p:nvSpPr>
          <p:cNvPr id="9" name="Text Placeholder 8"/>
          <p:cNvSpPr>
            <a:spLocks noGrp="1"/>
          </p:cNvSpPr>
          <p:nvPr>
            <p:ph type="body" sz="half" idx="2"/>
          </p:nvPr>
        </p:nvSpPr>
        <p:spPr>
          <a:xfrm>
            <a:off x="1752600" y="5943600"/>
            <a:ext cx="5486400" cy="804862"/>
          </a:xfrm>
        </p:spPr>
        <p:txBody>
          <a:bodyPr>
            <a:normAutofit/>
          </a:bodyPr>
          <a:lstStyle/>
          <a:p>
            <a:pPr algn="ctr"/>
            <a:r>
              <a:rPr lang="en-US" sz="3600" dirty="0" err="1" smtClean="0"/>
              <a:t>Maulvi</a:t>
            </a:r>
            <a:r>
              <a:rPr lang="en-US" sz="3600" dirty="0" smtClean="0"/>
              <a:t> </a:t>
            </a:r>
            <a:r>
              <a:rPr lang="en-US" sz="3600" dirty="0" err="1" smtClean="0"/>
              <a:t>Fazalullah</a:t>
            </a:r>
            <a:r>
              <a:rPr lang="en-US" sz="3600" dirty="0" smtClean="0"/>
              <a:t>, Swat</a:t>
            </a:r>
          </a:p>
          <a:p>
            <a:pPr algn="ctr"/>
            <a:endParaRPr lang="en-US" sz="3600" dirty="0"/>
          </a:p>
        </p:txBody>
      </p:sp>
      <p:sp>
        <p:nvSpPr>
          <p:cNvPr id="5" name="Slide Number Placeholder 4"/>
          <p:cNvSpPr>
            <a:spLocks noGrp="1"/>
          </p:cNvSpPr>
          <p:nvPr>
            <p:ph type="sldNum" sz="quarter" idx="12"/>
          </p:nvPr>
        </p:nvSpPr>
        <p:spPr/>
        <p:txBody>
          <a:bodyPr/>
          <a:lstStyle/>
          <a:p>
            <a:fld id="{9A6FFD19-6858-4FC0-A606-3EDEFED9A84A}" type="slidenum">
              <a:rPr lang="en-US" smtClean="0"/>
              <a:t>21</a:t>
            </a:fld>
            <a:endParaRPr lang="en-US"/>
          </a:p>
        </p:txBody>
      </p:sp>
      <p:sp>
        <p:nvSpPr>
          <p:cNvPr id="6" name="Picture Placeholder 2"/>
          <p:cNvSpPr txBox="1">
            <a:spLocks/>
          </p:cNvSpPr>
          <p:nvPr/>
        </p:nvSpPr>
        <p:spPr>
          <a:xfrm>
            <a:off x="1828800" y="609600"/>
            <a:ext cx="5486400" cy="4114800"/>
          </a:xfrm>
          <a:prstGeom prst="rect">
            <a:avLst/>
          </a:prstGeom>
        </p:spPr>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09600"/>
            <a:ext cx="6705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837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z="4000" b="1" dirty="0" smtClean="0"/>
              <a:t>FATA – A Strategic Space </a:t>
            </a:r>
          </a:p>
        </p:txBody>
      </p:sp>
      <p:sp>
        <p:nvSpPr>
          <p:cNvPr id="3" name="Content Placeholder 2"/>
          <p:cNvSpPr>
            <a:spLocks noGrp="1"/>
          </p:cNvSpPr>
          <p:nvPr>
            <p:ph idx="1"/>
          </p:nvPr>
        </p:nvSpPr>
        <p:spPr/>
        <p:txBody>
          <a:bodyPr>
            <a:normAutofit fontScale="92500"/>
          </a:bodyPr>
          <a:lstStyle/>
          <a:p>
            <a:pPr marL="493776" indent="-457200">
              <a:defRPr/>
            </a:pPr>
            <a:r>
              <a:rPr lang="en-US" dirty="0" smtClean="0"/>
              <a:t>Pakistan conceptually contains two types of territories </a:t>
            </a:r>
          </a:p>
          <a:p>
            <a:pPr marL="905256" lvl="1" indent="-457200">
              <a:defRPr/>
            </a:pPr>
            <a:r>
              <a:rPr lang="en-US" dirty="0" smtClean="0"/>
              <a:t>Economically developed &amp; empowered areas;</a:t>
            </a:r>
          </a:p>
          <a:p>
            <a:pPr marL="1092708" lvl="2" indent="-342900">
              <a:defRPr/>
            </a:pPr>
            <a:r>
              <a:rPr lang="en-US" dirty="0" smtClean="0"/>
              <a:t>Most area East of Indus which includes Punjab &amp; parts of Sindh </a:t>
            </a:r>
          </a:p>
          <a:p>
            <a:pPr marL="905256" lvl="1" indent="-457200">
              <a:defRPr/>
            </a:pPr>
            <a:r>
              <a:rPr lang="en-US" dirty="0" smtClean="0"/>
              <a:t>Backward &amp; disempowered regions; </a:t>
            </a:r>
          </a:p>
          <a:p>
            <a:pPr marL="1092708" lvl="2" indent="-342900">
              <a:defRPr/>
            </a:pPr>
            <a:r>
              <a:rPr lang="en-US" dirty="0" smtClean="0"/>
              <a:t>The whole of FATA with 3.5 million population </a:t>
            </a:r>
          </a:p>
          <a:p>
            <a:pPr marL="1092708" lvl="2" indent="-342900">
              <a:defRPr/>
            </a:pPr>
            <a:r>
              <a:rPr lang="en-US" dirty="0" err="1" smtClean="0"/>
              <a:t>Malakand</a:t>
            </a:r>
            <a:r>
              <a:rPr lang="en-US" dirty="0" smtClean="0"/>
              <a:t> division containing 1/3</a:t>
            </a:r>
            <a:r>
              <a:rPr lang="en-US" baseline="30000" dirty="0" smtClean="0"/>
              <a:t>rd</a:t>
            </a:r>
            <a:r>
              <a:rPr lang="en-US" dirty="0" smtClean="0"/>
              <a:t> of NWFP’s population </a:t>
            </a:r>
          </a:p>
          <a:p>
            <a:pPr marL="1092708" lvl="2" indent="-342900">
              <a:defRPr/>
            </a:pPr>
            <a:r>
              <a:rPr lang="en-US" dirty="0" smtClean="0"/>
              <a:t>Districts of Tank, </a:t>
            </a:r>
            <a:r>
              <a:rPr lang="en-US" dirty="0" err="1" smtClean="0"/>
              <a:t>Lakki</a:t>
            </a:r>
            <a:r>
              <a:rPr lang="en-US" dirty="0" smtClean="0"/>
              <a:t>, </a:t>
            </a:r>
            <a:r>
              <a:rPr lang="en-US" dirty="0" err="1" smtClean="0"/>
              <a:t>Bannu</a:t>
            </a:r>
            <a:r>
              <a:rPr lang="en-US" dirty="0" smtClean="0"/>
              <a:t> &amp; Dir / </a:t>
            </a:r>
            <a:r>
              <a:rPr lang="en-US" dirty="0" err="1" smtClean="0"/>
              <a:t>Buner</a:t>
            </a:r>
            <a:r>
              <a:rPr lang="en-US" dirty="0" smtClean="0"/>
              <a:t> </a:t>
            </a:r>
          </a:p>
          <a:p>
            <a:pPr marL="1092708" lvl="2" indent="-342900">
              <a:defRPr/>
            </a:pPr>
            <a:r>
              <a:rPr lang="en-US" dirty="0" smtClean="0"/>
              <a:t>Major parts of Baluchistan.</a:t>
            </a:r>
          </a:p>
          <a:p>
            <a:pPr marL="905256" lvl="1" indent="-457200">
              <a:defRPr/>
            </a:pPr>
            <a:endParaRPr lang="en-US" dirty="0"/>
          </a:p>
        </p:txBody>
      </p:sp>
      <p:sp>
        <p:nvSpPr>
          <p:cNvPr id="9220" name="Content Placeholder 1"/>
          <p:cNvSpPr txBox="1">
            <a:spLocks/>
          </p:cNvSpPr>
          <p:nvPr/>
        </p:nvSpPr>
        <p:spPr bwMode="auto">
          <a:xfrm>
            <a:off x="8458200" y="0"/>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ts val="600"/>
              </a:spcBef>
              <a:buClr>
                <a:schemeClr val="accent2"/>
              </a:buClr>
              <a:buSzPct val="85000"/>
            </a:pPr>
            <a:endParaRPr lang="en-US" sz="2600" dirty="0">
              <a:latin typeface="Calibri" pitchFamily="34" charset="0"/>
            </a:endParaRPr>
          </a:p>
        </p:txBody>
      </p:sp>
      <p:sp>
        <p:nvSpPr>
          <p:cNvPr id="2" name="Slide Number Placeholder 1"/>
          <p:cNvSpPr>
            <a:spLocks noGrp="1"/>
          </p:cNvSpPr>
          <p:nvPr>
            <p:ph type="sldNum" sz="quarter" idx="12"/>
          </p:nvPr>
        </p:nvSpPr>
        <p:spPr/>
        <p:txBody>
          <a:bodyPr/>
          <a:lstStyle/>
          <a:p>
            <a:fld id="{9A6FFD19-6858-4FC0-A606-3EDEFED9A84A}" type="slidenum">
              <a:rPr lang="en-US" smtClean="0"/>
              <a:t>22</a:t>
            </a:fld>
            <a:endParaRPr lang="en-US"/>
          </a:p>
        </p:txBody>
      </p:sp>
    </p:spTree>
    <p:extLst>
      <p:ext uri="{BB962C8B-B14F-4D97-AF65-F5344CB8AC3E}">
        <p14:creationId xmlns:p14="http://schemas.microsoft.com/office/powerpoint/2010/main" val="4083252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a:bodyPr>
          <a:lstStyle/>
          <a:p>
            <a:r>
              <a:rPr lang="en-US" b="1" dirty="0"/>
              <a:t>Constitutional position of FATA </a:t>
            </a:r>
          </a:p>
        </p:txBody>
      </p:sp>
      <p:sp>
        <p:nvSpPr>
          <p:cNvPr id="3" name="Content Placeholder 2"/>
          <p:cNvSpPr>
            <a:spLocks noGrp="1"/>
          </p:cNvSpPr>
          <p:nvPr>
            <p:ph sz="quarter" idx="1"/>
          </p:nvPr>
        </p:nvSpPr>
        <p:spPr>
          <a:xfrm>
            <a:off x="612775" y="1600200"/>
            <a:ext cx="8153400" cy="4495800"/>
          </a:xfrm>
        </p:spPr>
        <p:txBody>
          <a:bodyPr>
            <a:normAutofit lnSpcReduction="10000"/>
          </a:bodyPr>
          <a:lstStyle/>
          <a:p>
            <a:pPr>
              <a:spcBef>
                <a:spcPts val="0"/>
              </a:spcBef>
              <a:spcAft>
                <a:spcPts val="1200"/>
              </a:spcAft>
              <a:defRPr/>
            </a:pPr>
            <a:r>
              <a:rPr lang="en-GB" sz="2800" dirty="0">
                <a:latin typeface="Times New Roman" pitchFamily="18" charset="0"/>
                <a:cs typeface="Times New Roman" pitchFamily="18" charset="0"/>
              </a:rPr>
              <a:t>Indian Independence Act, Clause 7, Paragraph c:</a:t>
            </a:r>
            <a:endParaRPr lang="en-US" sz="2800" dirty="0">
              <a:latin typeface="Times New Roman" pitchFamily="18" charset="0"/>
              <a:cs typeface="Times New Roman" pitchFamily="18" charset="0"/>
            </a:endParaRPr>
          </a:p>
          <a:p>
            <a:pPr algn="just">
              <a:spcBef>
                <a:spcPts val="0"/>
              </a:spcBef>
              <a:spcAft>
                <a:spcPts val="1200"/>
              </a:spcAft>
              <a:defRPr/>
            </a:pPr>
            <a:r>
              <a:rPr lang="en-GB" sz="2800" dirty="0">
                <a:latin typeface="Times New Roman" pitchFamily="18" charset="0"/>
                <a:cs typeface="Times New Roman" pitchFamily="18" charset="0"/>
              </a:rPr>
              <a:t>“There lapse also any treaties or agreements in force at the date of the passing of this act between His Majesty and any powers having authority in the tribal areas, and obligation of His Majesty existing at that date to any such persons or with respect to the tribal areas, and all powers, rights, authority, or jurisdiction exercisable at that date in or in relation to the tribal areas by treaty, grant, usage, sufferance, or otherwise</a:t>
            </a:r>
            <a:r>
              <a:rPr lang="en-GB"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A6FFD19-6858-4FC0-A606-3EDEFED9A84A}" type="slidenum">
              <a:rPr lang="en-US" smtClean="0"/>
              <a:t>23</a:t>
            </a:fld>
            <a:endParaRPr lang="en-US"/>
          </a:p>
        </p:txBody>
      </p:sp>
    </p:spTree>
    <p:extLst>
      <p:ext uri="{BB962C8B-B14F-4D97-AF65-F5344CB8AC3E}">
        <p14:creationId xmlns:p14="http://schemas.microsoft.com/office/powerpoint/2010/main" val="17699455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a:bodyPr>
          <a:lstStyle/>
          <a:p>
            <a:r>
              <a:rPr lang="en-US" b="1" dirty="0"/>
              <a:t>Constitutional position of PATA </a:t>
            </a:r>
          </a:p>
        </p:txBody>
      </p:sp>
      <p:sp>
        <p:nvSpPr>
          <p:cNvPr id="3" name="Content Placeholder 2"/>
          <p:cNvSpPr>
            <a:spLocks noGrp="1"/>
          </p:cNvSpPr>
          <p:nvPr>
            <p:ph sz="quarter" idx="1"/>
          </p:nvPr>
        </p:nvSpPr>
        <p:spPr>
          <a:xfrm>
            <a:off x="612775" y="1600200"/>
            <a:ext cx="8153400" cy="4495800"/>
          </a:xfrm>
        </p:spPr>
        <p:txBody>
          <a:bodyPr/>
          <a:lstStyle/>
          <a:p>
            <a:pPr algn="just">
              <a:spcBef>
                <a:spcPct val="0"/>
              </a:spcBef>
              <a:spcAft>
                <a:spcPts val="1200"/>
              </a:spcAft>
            </a:pPr>
            <a:r>
              <a:rPr lang="en-US" sz="2800" smtClean="0">
                <a:latin typeface="Times New Roman" pitchFamily="18" charset="0"/>
                <a:cs typeface="Times New Roman" pitchFamily="18" charset="0"/>
              </a:rPr>
              <a:t>Art. – 247 </a:t>
            </a:r>
            <a:r>
              <a:rPr lang="en-US" sz="2800" smtClean="0">
                <a:solidFill>
                  <a:srgbClr val="FF0000"/>
                </a:solidFill>
                <a:latin typeface="Times New Roman" pitchFamily="18" charset="0"/>
                <a:cs typeface="Times New Roman" pitchFamily="18" charset="0"/>
              </a:rPr>
              <a:t>(2) (3) (4)</a:t>
            </a:r>
          </a:p>
          <a:p>
            <a:pPr algn="just">
              <a:spcBef>
                <a:spcPct val="0"/>
              </a:spcBef>
              <a:spcAft>
                <a:spcPts val="1200"/>
              </a:spcAft>
            </a:pPr>
            <a:r>
              <a:rPr lang="en-US" sz="2800" smtClean="0">
                <a:solidFill>
                  <a:srgbClr val="FF0000"/>
                </a:solidFill>
                <a:latin typeface="Times New Roman" pitchFamily="18" charset="0"/>
                <a:cs typeface="Times New Roman" pitchFamily="18" charset="0"/>
              </a:rPr>
              <a:t>(2) </a:t>
            </a:r>
            <a:r>
              <a:rPr lang="en-US" sz="2800" smtClean="0">
                <a:latin typeface="Times New Roman" pitchFamily="18" charset="0"/>
                <a:cs typeface="Times New Roman" pitchFamily="18" charset="0"/>
              </a:rPr>
              <a:t>Executive authority of province applicable </a:t>
            </a:r>
          </a:p>
          <a:p>
            <a:pPr algn="just">
              <a:spcBef>
                <a:spcPct val="0"/>
              </a:spcBef>
              <a:spcAft>
                <a:spcPts val="1200"/>
              </a:spcAft>
            </a:pPr>
            <a:r>
              <a:rPr lang="en-US" sz="2800" smtClean="0">
                <a:solidFill>
                  <a:srgbClr val="FF0000"/>
                </a:solidFill>
                <a:latin typeface="Times New Roman" pitchFamily="18" charset="0"/>
                <a:cs typeface="Times New Roman" pitchFamily="18" charset="0"/>
              </a:rPr>
              <a:t>(3) </a:t>
            </a:r>
            <a:r>
              <a:rPr lang="en-US" sz="2800" smtClean="0">
                <a:latin typeface="Times New Roman" pitchFamily="18" charset="0"/>
                <a:cs typeface="Times New Roman" pitchFamily="18" charset="0"/>
              </a:rPr>
              <a:t>No act of provincial assembly will apply to Pata without clearance of the Governor with the approval President. </a:t>
            </a:r>
          </a:p>
          <a:p>
            <a:pPr algn="just">
              <a:spcBef>
                <a:spcPct val="0"/>
              </a:spcBef>
              <a:spcAft>
                <a:spcPts val="1200"/>
              </a:spcAft>
            </a:pPr>
            <a:r>
              <a:rPr lang="en-US" sz="2800" smtClean="0">
                <a:solidFill>
                  <a:srgbClr val="FF0000"/>
                </a:solidFill>
                <a:latin typeface="Times New Roman" pitchFamily="18" charset="0"/>
                <a:cs typeface="Times New Roman" pitchFamily="18" charset="0"/>
              </a:rPr>
              <a:t>(4) </a:t>
            </a:r>
            <a:r>
              <a:rPr lang="en-US" sz="2800" smtClean="0">
                <a:latin typeface="Times New Roman" pitchFamily="18" charset="0"/>
                <a:cs typeface="Times New Roman" pitchFamily="18" charset="0"/>
              </a:rPr>
              <a:t>The Governor with the approval of President can issue law for Pata – it has 26 members in NWFP assembly. </a:t>
            </a:r>
          </a:p>
        </p:txBody>
      </p:sp>
      <p:sp>
        <p:nvSpPr>
          <p:cNvPr id="4" name="Slide Number Placeholder 3"/>
          <p:cNvSpPr>
            <a:spLocks noGrp="1"/>
          </p:cNvSpPr>
          <p:nvPr>
            <p:ph type="sldNum" sz="quarter" idx="12"/>
          </p:nvPr>
        </p:nvSpPr>
        <p:spPr/>
        <p:txBody>
          <a:bodyPr/>
          <a:lstStyle/>
          <a:p>
            <a:fld id="{9A6FFD19-6858-4FC0-A606-3EDEFED9A84A}" type="slidenum">
              <a:rPr lang="en-US" smtClean="0"/>
              <a:t>24</a:t>
            </a:fld>
            <a:endParaRPr lang="en-US"/>
          </a:p>
        </p:txBody>
      </p:sp>
    </p:spTree>
    <p:extLst>
      <p:ext uri="{BB962C8B-B14F-4D97-AF65-F5344CB8AC3E}">
        <p14:creationId xmlns:p14="http://schemas.microsoft.com/office/powerpoint/2010/main" val="23802974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28600"/>
            <a:ext cx="8382000" cy="990600"/>
          </a:xfrm>
        </p:spPr>
        <p:txBody>
          <a:bodyPr>
            <a:noAutofit/>
          </a:bodyPr>
          <a:lstStyle/>
          <a:p>
            <a:pPr marL="54864" indent="0" fontAlgn="auto">
              <a:spcAft>
                <a:spcPts val="0"/>
              </a:spcAft>
              <a:defRPr/>
            </a:pPr>
            <a:r>
              <a:rPr lang="en-US" b="1" dirty="0"/>
              <a:t>FATA Indicators </a:t>
            </a:r>
          </a:p>
        </p:txBody>
      </p:sp>
      <p:graphicFrame>
        <p:nvGraphicFramePr>
          <p:cNvPr id="4" name="Group 278"/>
          <p:cNvGraphicFramePr>
            <a:graphicFrameLocks noGrp="1"/>
          </p:cNvGraphicFramePr>
          <p:nvPr>
            <p:ph idx="1"/>
          </p:nvPr>
        </p:nvGraphicFramePr>
        <p:xfrm>
          <a:off x="330200" y="1447800"/>
          <a:ext cx="8356600" cy="4953000"/>
        </p:xfrm>
        <a:graphic>
          <a:graphicData uri="http://schemas.openxmlformats.org/drawingml/2006/table">
            <a:tbl>
              <a:tblPr/>
              <a:tblGrid>
                <a:gridCol w="3670361"/>
                <a:gridCol w="1562558"/>
                <a:gridCol w="1561123"/>
                <a:gridCol w="1562558"/>
              </a:tblGrid>
              <a:tr h="6191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Times New Roman" pitchFamily="18" charset="0"/>
                          <a:cs typeface="Arial" charset="0"/>
                        </a:rPr>
                        <a:t>Indicators</a:t>
                      </a:r>
                      <a:endParaRPr kumimoji="0" lang="en-US" sz="35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Times New Roman" pitchFamily="18" charset="0"/>
                          <a:cs typeface="Arial" charset="0"/>
                        </a:rPr>
                        <a:t>Pakistan</a:t>
                      </a:r>
                      <a:endParaRPr kumimoji="0" lang="en-US" sz="35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Times New Roman" pitchFamily="18" charset="0"/>
                          <a:cs typeface="Arial" charset="0"/>
                        </a:rPr>
                        <a:t>NWFP</a:t>
                      </a:r>
                      <a:endParaRPr kumimoji="0" lang="en-US" sz="35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Times New Roman" pitchFamily="18" charset="0"/>
                          <a:cs typeface="Arial" charset="0"/>
                        </a:rPr>
                        <a:t>FATA</a:t>
                      </a:r>
                      <a:endParaRPr kumimoji="0" lang="en-US" sz="35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191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Geographical area (sq km)</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796,096</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74,521</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27,220</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191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Population </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Times New Roman" pitchFamily="18" charset="0"/>
                          <a:cs typeface="Arial" charset="0"/>
                        </a:rPr>
                        <a:t>165 million</a:t>
                      </a:r>
                      <a:endParaRPr kumimoji="0" lang="en-US" sz="35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22 million</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.71 million</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191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Literacy ratio (both sexes, %)</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43.92</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35.41</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17.42</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191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Male literacy ratio (%)</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54.81</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51.39</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Times New Roman" pitchFamily="18" charset="0"/>
                          <a:cs typeface="Arial" charset="0"/>
                        </a:rPr>
                        <a:t>29.51</a:t>
                      </a:r>
                      <a:endParaRPr kumimoji="0" lang="en-US" sz="35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191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Female literacy ratio (%)</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32.02</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18.82</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3.00</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191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Population per doctor </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1,226</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4,916</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Times New Roman" pitchFamily="18" charset="0"/>
                          <a:cs typeface="Arial" charset="0"/>
                        </a:rPr>
                        <a:t>7,670</a:t>
                      </a:r>
                      <a:endParaRPr kumimoji="0" lang="en-US" sz="35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6191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Road (per sq km)</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0.26</a:t>
                      </a:r>
                      <a:endParaRPr kumimoji="0" lang="en-US" sz="35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Times New Roman" pitchFamily="18" charset="0"/>
                          <a:cs typeface="Arial" charset="0"/>
                        </a:rPr>
                        <a:t>0.13</a:t>
                      </a:r>
                      <a:endParaRPr kumimoji="0" lang="en-US" sz="35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Times New Roman" pitchFamily="18" charset="0"/>
                          <a:cs typeface="Arial" charset="0"/>
                        </a:rPr>
                        <a:t>0.17</a:t>
                      </a:r>
                      <a:endParaRPr kumimoji="0" lang="en-US" sz="35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Slide Number Placeholder 4"/>
          <p:cNvSpPr>
            <a:spLocks noGrp="1"/>
          </p:cNvSpPr>
          <p:nvPr>
            <p:ph type="sldNum" sz="quarter" idx="12"/>
          </p:nvPr>
        </p:nvSpPr>
        <p:spPr/>
        <p:txBody>
          <a:bodyPr/>
          <a:lstStyle/>
          <a:p>
            <a:pPr>
              <a:defRPr/>
            </a:pPr>
            <a:fld id="{F749E2CC-97C1-4319-8122-EF54863B6302}" type="slidenum">
              <a:rPr lang="en-US"/>
              <a:pPr>
                <a:defRPr/>
              </a:pPr>
              <a:t>25</a:t>
            </a:fld>
            <a:endParaRPr lang="en-US"/>
          </a:p>
        </p:txBody>
      </p:sp>
    </p:spTree>
    <p:extLst>
      <p:ext uri="{BB962C8B-B14F-4D97-AF65-F5344CB8AC3E}">
        <p14:creationId xmlns:p14="http://schemas.microsoft.com/office/powerpoint/2010/main" val="2244947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7924800" cy="868362"/>
          </a:xfrm>
          <a:ln>
            <a:miter lim="800000"/>
            <a:headEnd/>
            <a:tailEnd/>
          </a:ln>
        </p:spPr>
        <p:txBody>
          <a:bodyPr>
            <a:noAutofit/>
          </a:bodyPr>
          <a:lstStyle/>
          <a:p>
            <a:pPr algn="ctr" eaLnBrk="1" fontAlgn="auto" hangingPunct="1">
              <a:spcAft>
                <a:spcPts val="0"/>
              </a:spcAft>
              <a:defRPr/>
            </a:pPr>
            <a:r>
              <a:rPr lang="en-US" b="1" dirty="0"/>
              <a:t>characteristics</a:t>
            </a:r>
          </a:p>
        </p:txBody>
      </p:sp>
      <p:sp>
        <p:nvSpPr>
          <p:cNvPr id="10243" name="Content Placeholder 2"/>
          <p:cNvSpPr>
            <a:spLocks noGrp="1"/>
          </p:cNvSpPr>
          <p:nvPr>
            <p:ph idx="1"/>
          </p:nvPr>
        </p:nvSpPr>
        <p:spPr>
          <a:xfrm>
            <a:off x="228600" y="1143000"/>
            <a:ext cx="8534400" cy="4983163"/>
          </a:xfrm>
        </p:spPr>
        <p:txBody>
          <a:bodyPr/>
          <a:lstStyle/>
          <a:p>
            <a:pPr eaLnBrk="1" hangingPunct="1">
              <a:spcAft>
                <a:spcPts val="1200"/>
              </a:spcAft>
            </a:pPr>
            <a:r>
              <a:rPr lang="en-US" sz="2400" dirty="0" smtClean="0"/>
              <a:t>Under developed </a:t>
            </a:r>
          </a:p>
          <a:p>
            <a:pPr eaLnBrk="1" hangingPunct="1">
              <a:spcAft>
                <a:spcPts val="1200"/>
              </a:spcAft>
            </a:pPr>
            <a:r>
              <a:rPr lang="en-US" sz="2400" dirty="0" smtClean="0"/>
              <a:t>Rigid social &amp; legal structures </a:t>
            </a:r>
          </a:p>
          <a:p>
            <a:pPr eaLnBrk="1" hangingPunct="1">
              <a:spcAft>
                <a:spcPts val="1200"/>
              </a:spcAft>
            </a:pPr>
            <a:r>
              <a:rPr lang="en-US" sz="2400" dirty="0" smtClean="0"/>
              <a:t>Poor social indicators </a:t>
            </a:r>
          </a:p>
          <a:p>
            <a:pPr eaLnBrk="1" hangingPunct="1">
              <a:spcAft>
                <a:spcPts val="1200"/>
              </a:spcAft>
            </a:pPr>
            <a:r>
              <a:rPr lang="en-US" sz="2400" dirty="0" smtClean="0"/>
              <a:t>Minimal economic activity </a:t>
            </a:r>
          </a:p>
          <a:p>
            <a:pPr eaLnBrk="1" hangingPunct="1">
              <a:spcAft>
                <a:spcPts val="1200"/>
              </a:spcAft>
            </a:pPr>
            <a:r>
              <a:rPr lang="en-US" sz="2400" dirty="0" smtClean="0"/>
              <a:t>Dominance of religion </a:t>
            </a:r>
          </a:p>
          <a:p>
            <a:pPr eaLnBrk="1" hangingPunct="1">
              <a:spcAft>
                <a:spcPts val="1200"/>
              </a:spcAft>
            </a:pPr>
            <a:r>
              <a:rPr lang="en-US" sz="2400" dirty="0" smtClean="0"/>
              <a:t>Weak writ of government </a:t>
            </a:r>
          </a:p>
          <a:p>
            <a:pPr eaLnBrk="1" hangingPunct="1">
              <a:spcAft>
                <a:spcPts val="1200"/>
              </a:spcAft>
            </a:pPr>
            <a:r>
              <a:rPr lang="en-US" sz="2400" dirty="0" smtClean="0"/>
              <a:t>Area of high militant activity </a:t>
            </a:r>
          </a:p>
          <a:p>
            <a:pPr eaLnBrk="1" hangingPunct="1">
              <a:spcAft>
                <a:spcPts val="1200"/>
              </a:spcAft>
            </a:pPr>
            <a:r>
              <a:rPr lang="en-US" sz="2400" dirty="0" smtClean="0"/>
              <a:t>Primacy of International Politics</a:t>
            </a:r>
          </a:p>
          <a:p>
            <a:pPr eaLnBrk="1" hangingPunct="1">
              <a:spcAft>
                <a:spcPts val="1200"/>
              </a:spcAft>
            </a:pPr>
            <a:endParaRPr lang="en-US" sz="2400" dirty="0" smtClean="0"/>
          </a:p>
        </p:txBody>
      </p:sp>
      <p:sp>
        <p:nvSpPr>
          <p:cNvPr id="2" name="Slide Number Placeholder 1"/>
          <p:cNvSpPr>
            <a:spLocks noGrp="1"/>
          </p:cNvSpPr>
          <p:nvPr>
            <p:ph type="sldNum" sz="quarter" idx="12"/>
          </p:nvPr>
        </p:nvSpPr>
        <p:spPr/>
        <p:txBody>
          <a:bodyPr/>
          <a:lstStyle/>
          <a:p>
            <a:fld id="{9A6FFD19-6858-4FC0-A606-3EDEFED9A84A}" type="slidenum">
              <a:rPr lang="en-US" smtClean="0"/>
              <a:t>26</a:t>
            </a:fld>
            <a:endParaRPr lang="en-US"/>
          </a:p>
        </p:txBody>
      </p:sp>
    </p:spTree>
    <p:extLst>
      <p:ext uri="{BB962C8B-B14F-4D97-AF65-F5344CB8AC3E}">
        <p14:creationId xmlns:p14="http://schemas.microsoft.com/office/powerpoint/2010/main" val="2764620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274638"/>
            <a:ext cx="7467600" cy="792162"/>
          </a:xfrm>
          <a:ln>
            <a:miter lim="800000"/>
            <a:headEnd/>
            <a:tailEnd/>
          </a:ln>
        </p:spPr>
        <p:txBody>
          <a:bodyPr>
            <a:normAutofit/>
          </a:bodyPr>
          <a:lstStyle/>
          <a:p>
            <a:pPr fontAlgn="auto">
              <a:spcAft>
                <a:spcPts val="0"/>
              </a:spcAft>
              <a:defRPr/>
            </a:pPr>
            <a:r>
              <a:rPr lang="en-US" b="1" dirty="0"/>
              <a:t>Comparison b/w </a:t>
            </a:r>
            <a:r>
              <a:rPr lang="en-US" b="1" dirty="0" smtClean="0"/>
              <a:t>Pak &amp; </a:t>
            </a:r>
            <a:r>
              <a:rPr lang="en-US" b="1" dirty="0" err="1" smtClean="0"/>
              <a:t>Afg</a:t>
            </a:r>
            <a:endParaRPr lang="en-US" b="1" dirty="0"/>
          </a:p>
        </p:txBody>
      </p:sp>
      <p:sp>
        <p:nvSpPr>
          <p:cNvPr id="8195" name="Content Placeholder 2"/>
          <p:cNvSpPr>
            <a:spLocks noGrp="1"/>
          </p:cNvSpPr>
          <p:nvPr>
            <p:ph idx="1"/>
          </p:nvPr>
        </p:nvSpPr>
        <p:spPr>
          <a:xfrm>
            <a:off x="457200" y="1143000"/>
            <a:ext cx="7467600" cy="5410200"/>
          </a:xfrm>
        </p:spPr>
        <p:txBody>
          <a:bodyPr/>
          <a:lstStyle/>
          <a:p>
            <a:pPr eaLnBrk="1" hangingPunct="1">
              <a:spcBef>
                <a:spcPct val="0"/>
              </a:spcBef>
              <a:spcAft>
                <a:spcPts val="600"/>
              </a:spcAft>
            </a:pPr>
            <a:r>
              <a:rPr lang="en-US" sz="2400" dirty="0" smtClean="0"/>
              <a:t>Relationships of countries dictated by geography, history &amp; national narrative</a:t>
            </a:r>
          </a:p>
          <a:p>
            <a:pPr eaLnBrk="1" hangingPunct="1">
              <a:spcBef>
                <a:spcPct val="0"/>
              </a:spcBef>
              <a:spcAft>
                <a:spcPts val="600"/>
              </a:spcAft>
            </a:pPr>
            <a:r>
              <a:rPr lang="en-US" sz="2400" dirty="0" smtClean="0"/>
              <a:t>Both nations are in formative phase. Nationhood in both cases is incomplete. Afghanistan is under re-constitution for  7</a:t>
            </a:r>
            <a:r>
              <a:rPr lang="en-US" sz="2400" baseline="30000" dirty="0" smtClean="0"/>
              <a:t>th</a:t>
            </a:r>
            <a:r>
              <a:rPr lang="en-US" sz="2400" dirty="0" smtClean="0"/>
              <a:t> time, Pakistan for 8</a:t>
            </a:r>
            <a:r>
              <a:rPr lang="en-US" sz="2400" baseline="30000" dirty="0" smtClean="0"/>
              <a:t>th</a:t>
            </a:r>
            <a:r>
              <a:rPr lang="en-US" sz="2400" dirty="0" smtClean="0"/>
              <a:t> time. </a:t>
            </a:r>
          </a:p>
          <a:p>
            <a:pPr eaLnBrk="1" hangingPunct="1">
              <a:spcBef>
                <a:spcPct val="0"/>
              </a:spcBef>
              <a:spcAft>
                <a:spcPts val="600"/>
              </a:spcAft>
            </a:pPr>
            <a:r>
              <a:rPr lang="en-US" sz="2400" dirty="0" smtClean="0"/>
              <a:t>Both are conflicted between Modernism &amp; Traditionalism</a:t>
            </a:r>
          </a:p>
          <a:p>
            <a:pPr eaLnBrk="1" hangingPunct="1">
              <a:spcBef>
                <a:spcPct val="0"/>
              </a:spcBef>
              <a:spcAft>
                <a:spcPts val="600"/>
              </a:spcAft>
            </a:pPr>
            <a:r>
              <a:rPr lang="en-US" sz="2400" dirty="0" smtClean="0"/>
              <a:t>Both ignore </a:t>
            </a:r>
            <a:r>
              <a:rPr lang="en-US" sz="2400" b="1" i="1" dirty="0" smtClean="0"/>
              <a:t>diversity &amp; pluralism </a:t>
            </a:r>
          </a:p>
          <a:p>
            <a:pPr>
              <a:spcBef>
                <a:spcPct val="0"/>
              </a:spcBef>
              <a:spcAft>
                <a:spcPts val="600"/>
              </a:spcAft>
            </a:pPr>
            <a:r>
              <a:rPr lang="en-US" sz="2400" dirty="0" smtClean="0"/>
              <a:t>No experience of Imperialism  by the Afghans </a:t>
            </a:r>
          </a:p>
          <a:p>
            <a:pPr eaLnBrk="1" hangingPunct="1">
              <a:spcBef>
                <a:spcPct val="0"/>
              </a:spcBef>
              <a:spcAft>
                <a:spcPts val="600"/>
              </a:spcAft>
            </a:pPr>
            <a:r>
              <a:rPr lang="en-US" sz="2400" dirty="0" smtClean="0"/>
              <a:t>Pakistan got developed structures </a:t>
            </a:r>
          </a:p>
          <a:p>
            <a:pPr eaLnBrk="1" hangingPunct="1">
              <a:spcBef>
                <a:spcPct val="0"/>
              </a:spcBef>
              <a:spcAft>
                <a:spcPts val="600"/>
              </a:spcAft>
            </a:pPr>
            <a:r>
              <a:rPr lang="en-US" sz="2400" dirty="0" smtClean="0"/>
              <a:t>Both are </a:t>
            </a:r>
            <a:r>
              <a:rPr lang="en-US" sz="2400" dirty="0" err="1" smtClean="0"/>
              <a:t>rentier</a:t>
            </a:r>
            <a:r>
              <a:rPr lang="en-US" sz="2400" dirty="0" smtClean="0"/>
              <a:t> states available for  strategic gaming to major powers in return for money</a:t>
            </a:r>
          </a:p>
          <a:p>
            <a:pPr eaLnBrk="1" hangingPunct="1">
              <a:spcBef>
                <a:spcPct val="0"/>
              </a:spcBef>
              <a:spcAft>
                <a:spcPts val="600"/>
              </a:spcAft>
            </a:pPr>
            <a:r>
              <a:rPr lang="en-US" sz="2400" dirty="0" smtClean="0"/>
              <a:t>Thus both in grip of external powers</a:t>
            </a:r>
          </a:p>
        </p:txBody>
      </p:sp>
      <p:sp>
        <p:nvSpPr>
          <p:cNvPr id="2" name="Slide Number Placeholder 1"/>
          <p:cNvSpPr>
            <a:spLocks noGrp="1"/>
          </p:cNvSpPr>
          <p:nvPr>
            <p:ph type="sldNum" sz="quarter" idx="12"/>
          </p:nvPr>
        </p:nvSpPr>
        <p:spPr/>
        <p:txBody>
          <a:bodyPr/>
          <a:lstStyle/>
          <a:p>
            <a:fld id="{9A6FFD19-6858-4FC0-A606-3EDEFED9A84A}" type="slidenum">
              <a:rPr lang="en-US" smtClean="0"/>
              <a:t>27</a:t>
            </a:fld>
            <a:endParaRPr lang="en-US"/>
          </a:p>
        </p:txBody>
      </p:sp>
    </p:spTree>
    <p:extLst>
      <p:ext uri="{BB962C8B-B14F-4D97-AF65-F5344CB8AC3E}">
        <p14:creationId xmlns:p14="http://schemas.microsoft.com/office/powerpoint/2010/main" val="15444660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ln>
            <a:miter lim="800000"/>
            <a:headEnd/>
            <a:tailEnd/>
          </a:ln>
        </p:spPr>
        <p:txBody>
          <a:bodyPr>
            <a:noAutofit/>
          </a:bodyPr>
          <a:lstStyle/>
          <a:p>
            <a:pPr fontAlgn="auto">
              <a:spcAft>
                <a:spcPts val="0"/>
              </a:spcAft>
              <a:defRPr/>
            </a:pPr>
            <a:r>
              <a:rPr lang="en-US" b="1" dirty="0"/>
              <a:t>History of </a:t>
            </a:r>
            <a:br>
              <a:rPr lang="en-US" b="1" dirty="0"/>
            </a:br>
            <a:r>
              <a:rPr lang="en-US" b="1" dirty="0"/>
              <a:t>Pak – Afghan Relations (1)</a:t>
            </a:r>
          </a:p>
        </p:txBody>
      </p:sp>
      <p:sp>
        <p:nvSpPr>
          <p:cNvPr id="19459" name="Content Placeholder 2"/>
          <p:cNvSpPr>
            <a:spLocks noGrp="1"/>
          </p:cNvSpPr>
          <p:nvPr>
            <p:ph idx="1"/>
          </p:nvPr>
        </p:nvSpPr>
        <p:spPr>
          <a:xfrm>
            <a:off x="457200" y="1600200"/>
            <a:ext cx="8229600" cy="4953000"/>
          </a:xfrm>
        </p:spPr>
        <p:txBody>
          <a:bodyPr/>
          <a:lstStyle/>
          <a:p>
            <a:pPr eaLnBrk="1" hangingPunct="1"/>
            <a:r>
              <a:rPr lang="en-US" sz="2400" dirty="0" smtClean="0"/>
              <a:t>1945 – Afghanistan recommends to the British to give </a:t>
            </a:r>
            <a:r>
              <a:rPr lang="en-US" sz="2400" dirty="0" err="1" smtClean="0"/>
              <a:t>Pathans</a:t>
            </a:r>
            <a:r>
              <a:rPr lang="en-US" sz="2400" dirty="0" smtClean="0"/>
              <a:t> the choice of either becoming a sovereign state or joining Afghanistan. No support by the people. </a:t>
            </a:r>
          </a:p>
          <a:p>
            <a:pPr eaLnBrk="1" hangingPunct="1"/>
            <a:r>
              <a:rPr lang="en-US" sz="2400" dirty="0" smtClean="0"/>
              <a:t>30 Oct, 1947 - Afghan votes against Pak admission into UN</a:t>
            </a:r>
          </a:p>
          <a:p>
            <a:pPr eaLnBrk="1" hangingPunct="1"/>
            <a:r>
              <a:rPr lang="en-US" sz="2400" dirty="0" smtClean="0"/>
              <a:t>17 July, 1947 - Referendum held in NWFP; overwhelming the vote for Pak (2.89 </a:t>
            </a:r>
            <a:r>
              <a:rPr lang="en-US" sz="2400" dirty="0" err="1" smtClean="0"/>
              <a:t>lacs</a:t>
            </a:r>
            <a:r>
              <a:rPr lang="en-US" sz="2400" dirty="0" smtClean="0"/>
              <a:t> </a:t>
            </a:r>
            <a:r>
              <a:rPr lang="en-US" sz="2400" dirty="0" err="1" smtClean="0"/>
              <a:t>Vs</a:t>
            </a:r>
            <a:r>
              <a:rPr lang="en-US" sz="2400" dirty="0" smtClean="0"/>
              <a:t> 2,874)</a:t>
            </a:r>
          </a:p>
          <a:p>
            <a:pPr eaLnBrk="1" hangingPunct="1"/>
            <a:r>
              <a:rPr lang="en-US" sz="2400" dirty="0" smtClean="0"/>
              <a:t>Nov, 1947 - Afghanistan demanded</a:t>
            </a:r>
          </a:p>
          <a:p>
            <a:pPr lvl="1" eaLnBrk="1" hangingPunct="1"/>
            <a:r>
              <a:rPr lang="en-US" sz="2200" dirty="0" smtClean="0"/>
              <a:t>Fata &amp; NWFP should become a separate state (Pukhtunistan)</a:t>
            </a:r>
          </a:p>
          <a:p>
            <a:pPr lvl="1" eaLnBrk="1" hangingPunct="1"/>
            <a:r>
              <a:rPr lang="en-US" sz="2200" dirty="0" smtClean="0"/>
              <a:t>Pakistan should provide Afghanistan a special corridor for Karachi or creating a free zone. </a:t>
            </a:r>
          </a:p>
          <a:p>
            <a:pPr lvl="1" eaLnBrk="1" hangingPunct="1"/>
            <a:r>
              <a:rPr lang="en-US" sz="2200" dirty="0" smtClean="0"/>
              <a:t>Neutrality in case either was attacked. </a:t>
            </a:r>
          </a:p>
        </p:txBody>
      </p:sp>
      <p:sp>
        <p:nvSpPr>
          <p:cNvPr id="2" name="Slide Number Placeholder 1"/>
          <p:cNvSpPr>
            <a:spLocks noGrp="1"/>
          </p:cNvSpPr>
          <p:nvPr>
            <p:ph type="sldNum" sz="quarter" idx="12"/>
          </p:nvPr>
        </p:nvSpPr>
        <p:spPr/>
        <p:txBody>
          <a:bodyPr/>
          <a:lstStyle/>
          <a:p>
            <a:fld id="{9A6FFD19-6858-4FC0-A606-3EDEFED9A84A}" type="slidenum">
              <a:rPr lang="en-US" smtClean="0"/>
              <a:t>28</a:t>
            </a:fld>
            <a:endParaRPr lang="en-US"/>
          </a:p>
        </p:txBody>
      </p:sp>
    </p:spTree>
    <p:extLst>
      <p:ext uri="{BB962C8B-B14F-4D97-AF65-F5344CB8AC3E}">
        <p14:creationId xmlns:p14="http://schemas.microsoft.com/office/powerpoint/2010/main" val="14657286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ln>
            <a:miter lim="800000"/>
            <a:headEnd/>
            <a:tailEnd/>
          </a:ln>
        </p:spPr>
        <p:txBody>
          <a:bodyPr>
            <a:normAutofit/>
          </a:bodyPr>
          <a:lstStyle/>
          <a:p>
            <a:pPr fontAlgn="auto">
              <a:spcAft>
                <a:spcPts val="0"/>
              </a:spcAft>
              <a:defRPr/>
            </a:pPr>
            <a:r>
              <a:rPr lang="en-US" b="1" dirty="0"/>
              <a:t>Pak – Afghan Relations (2)</a:t>
            </a:r>
          </a:p>
        </p:txBody>
      </p:sp>
      <p:sp>
        <p:nvSpPr>
          <p:cNvPr id="3" name="Content Placeholder 2"/>
          <p:cNvSpPr>
            <a:spLocks noGrp="1"/>
          </p:cNvSpPr>
          <p:nvPr>
            <p:ph idx="1"/>
          </p:nvPr>
        </p:nvSpPr>
        <p:spPr>
          <a:xfrm>
            <a:off x="457200" y="1600200"/>
            <a:ext cx="8229600" cy="4648200"/>
          </a:xfrm>
        </p:spPr>
        <p:txBody>
          <a:bodyPr>
            <a:normAutofit/>
          </a:bodyPr>
          <a:lstStyle/>
          <a:p>
            <a:pPr marL="379476">
              <a:spcBef>
                <a:spcPts val="0"/>
              </a:spcBef>
              <a:spcAft>
                <a:spcPts val="1200"/>
              </a:spcAft>
              <a:defRPr/>
            </a:pPr>
            <a:r>
              <a:rPr lang="en-US" sz="2400" dirty="0" smtClean="0"/>
              <a:t>30 July 1949 - Afghan King while addressing the Assembly repudiated all treaties before the birth of Pakistan including Durand Line. </a:t>
            </a:r>
          </a:p>
          <a:p>
            <a:pPr marL="379476">
              <a:spcBef>
                <a:spcPts val="0"/>
              </a:spcBef>
              <a:spcAft>
                <a:spcPts val="1200"/>
              </a:spcAft>
              <a:defRPr/>
            </a:pPr>
            <a:r>
              <a:rPr lang="en-US" sz="2400" dirty="0" smtClean="0"/>
              <a:t>Aug, 1949 - Pro Afghan tribal Jirgas in </a:t>
            </a:r>
            <a:r>
              <a:rPr lang="en-US" sz="2400" dirty="0" err="1" smtClean="0"/>
              <a:t>Tirah</a:t>
            </a:r>
            <a:r>
              <a:rPr lang="en-US" sz="2400" dirty="0" smtClean="0"/>
              <a:t>. In </a:t>
            </a:r>
            <a:r>
              <a:rPr lang="en-US" sz="2400" dirty="0" err="1" smtClean="0"/>
              <a:t>Razmak</a:t>
            </a:r>
            <a:r>
              <a:rPr lang="en-US" sz="2400" dirty="0" smtClean="0"/>
              <a:t> they met and elected </a:t>
            </a:r>
            <a:r>
              <a:rPr lang="en-US" sz="2400" dirty="0" err="1" smtClean="0"/>
              <a:t>Faqir</a:t>
            </a:r>
            <a:r>
              <a:rPr lang="en-US" sz="2400" dirty="0" smtClean="0"/>
              <a:t> of IPI as President of Southern Afghanistan. </a:t>
            </a:r>
          </a:p>
          <a:p>
            <a:pPr marL="379476">
              <a:spcBef>
                <a:spcPts val="0"/>
              </a:spcBef>
              <a:spcAft>
                <a:spcPts val="1200"/>
              </a:spcAft>
              <a:defRPr/>
            </a:pPr>
            <a:r>
              <a:rPr lang="en-US" sz="2400" dirty="0" smtClean="0"/>
              <a:t>India supported these claims </a:t>
            </a:r>
          </a:p>
          <a:p>
            <a:pPr marL="379476">
              <a:spcBef>
                <a:spcPts val="0"/>
              </a:spcBef>
              <a:spcAft>
                <a:spcPts val="1200"/>
              </a:spcAft>
              <a:defRPr/>
            </a:pPr>
            <a:r>
              <a:rPr lang="en-US" sz="2400" dirty="0" smtClean="0"/>
              <a:t>1949 - Pak continued to give subsidies to tribes amounting to more than Rs. 50 mill this exceeded Afghan budget. </a:t>
            </a:r>
          </a:p>
          <a:p>
            <a:pPr marL="379476">
              <a:spcBef>
                <a:spcPts val="0"/>
              </a:spcBef>
              <a:spcAft>
                <a:spcPts val="1200"/>
              </a:spcAft>
              <a:defRPr/>
            </a:pPr>
            <a:r>
              <a:rPr lang="en-US" sz="2400" dirty="0" smtClean="0"/>
              <a:t>1950 - Afghan signs a trade pact with USSR *</a:t>
            </a:r>
            <a:endParaRPr lang="en-US" sz="2400" dirty="0"/>
          </a:p>
        </p:txBody>
      </p:sp>
      <p:sp>
        <p:nvSpPr>
          <p:cNvPr id="2" name="Slide Number Placeholder 1"/>
          <p:cNvSpPr>
            <a:spLocks noGrp="1"/>
          </p:cNvSpPr>
          <p:nvPr>
            <p:ph type="sldNum" sz="quarter" idx="12"/>
          </p:nvPr>
        </p:nvSpPr>
        <p:spPr/>
        <p:txBody>
          <a:bodyPr/>
          <a:lstStyle/>
          <a:p>
            <a:fld id="{9A6FFD19-6858-4FC0-A606-3EDEFED9A84A}" type="slidenum">
              <a:rPr lang="en-US" smtClean="0"/>
              <a:t>29</a:t>
            </a:fld>
            <a:endParaRPr lang="en-US"/>
          </a:p>
        </p:txBody>
      </p:sp>
    </p:spTree>
    <p:extLst>
      <p:ext uri="{BB962C8B-B14F-4D97-AF65-F5344CB8AC3E}">
        <p14:creationId xmlns:p14="http://schemas.microsoft.com/office/powerpoint/2010/main" val="4120607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62000" y="6174627"/>
            <a:ext cx="7772400" cy="553198"/>
          </a:xfrm>
        </p:spPr>
        <p:txBody>
          <a:bodyPr>
            <a:noAutofit/>
          </a:bodyPr>
          <a:lstStyle/>
          <a:p>
            <a:r>
              <a:rPr lang="en-US" dirty="0" err="1" smtClean="0"/>
              <a:t>Badshah</a:t>
            </a:r>
            <a:r>
              <a:rPr lang="en-US" dirty="0" smtClean="0"/>
              <a:t> Khan</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A6FFD19-6858-4FC0-A606-3EDEFED9A84A}" type="slidenum">
              <a:rPr lang="en-US" smtClean="0"/>
              <a:t>3</a:t>
            </a:fld>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04800"/>
            <a:ext cx="5791200" cy="5869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6436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ln>
            <a:miter lim="800000"/>
            <a:headEnd/>
            <a:tailEnd/>
          </a:ln>
        </p:spPr>
        <p:txBody>
          <a:bodyPr>
            <a:normAutofit/>
          </a:bodyPr>
          <a:lstStyle/>
          <a:p>
            <a:pPr fontAlgn="auto">
              <a:spcAft>
                <a:spcPts val="0"/>
              </a:spcAft>
              <a:defRPr/>
            </a:pPr>
            <a:r>
              <a:rPr lang="en-US" b="1" dirty="0"/>
              <a:t>Pak – Afghan Relations (3)</a:t>
            </a:r>
          </a:p>
        </p:txBody>
      </p:sp>
      <p:sp>
        <p:nvSpPr>
          <p:cNvPr id="3" name="Content Placeholder 2"/>
          <p:cNvSpPr>
            <a:spLocks noGrp="1"/>
          </p:cNvSpPr>
          <p:nvPr>
            <p:ph idx="1"/>
          </p:nvPr>
        </p:nvSpPr>
        <p:spPr/>
        <p:txBody>
          <a:bodyPr>
            <a:normAutofit fontScale="77500" lnSpcReduction="20000"/>
          </a:bodyPr>
          <a:lstStyle/>
          <a:p>
            <a:pPr marL="493776" indent="-457200">
              <a:defRPr/>
            </a:pPr>
            <a:r>
              <a:rPr lang="en-US" dirty="0" smtClean="0"/>
              <a:t>Feb, 1954 - US approves arms assistance to Pakistan</a:t>
            </a:r>
          </a:p>
          <a:p>
            <a:pPr marL="493776" indent="-457200">
              <a:defRPr/>
            </a:pPr>
            <a:r>
              <a:rPr lang="en-US" dirty="0" smtClean="0"/>
              <a:t>Dec, 1954 - US refuses Afghan request for arm assistance</a:t>
            </a:r>
          </a:p>
          <a:p>
            <a:pPr marL="493776" indent="-457200">
              <a:defRPr/>
            </a:pPr>
            <a:r>
              <a:rPr lang="en-US" dirty="0" smtClean="0"/>
              <a:t>Jan 1955 - Afghan accepts USSR offer of arm assistance</a:t>
            </a:r>
          </a:p>
          <a:p>
            <a:pPr marL="493776" indent="-457200">
              <a:defRPr/>
            </a:pPr>
            <a:r>
              <a:rPr lang="en-US" dirty="0" smtClean="0"/>
              <a:t>1957 - US provides Afghan development assistance</a:t>
            </a:r>
          </a:p>
          <a:p>
            <a:pPr marL="493776" indent="-457200">
              <a:defRPr/>
            </a:pPr>
            <a:r>
              <a:rPr lang="en-US" dirty="0" smtClean="0"/>
              <a:t>1960 - Afghan </a:t>
            </a:r>
            <a:r>
              <a:rPr lang="en-US" dirty="0" err="1" smtClean="0"/>
              <a:t>lashkar</a:t>
            </a:r>
            <a:r>
              <a:rPr lang="en-US" dirty="0" smtClean="0"/>
              <a:t> attacks Bajaur </a:t>
            </a:r>
          </a:p>
          <a:p>
            <a:pPr marL="493776" indent="-457200">
              <a:defRPr/>
            </a:pPr>
            <a:r>
              <a:rPr lang="en-US" dirty="0" smtClean="0"/>
              <a:t>1973 – 1977 – </a:t>
            </a:r>
            <a:r>
              <a:rPr lang="en-US" dirty="0" err="1" smtClean="0"/>
              <a:t>Daud</a:t>
            </a:r>
            <a:r>
              <a:rPr lang="en-US" dirty="0" smtClean="0"/>
              <a:t> begins to shift from USSR &amp; leans towards Iran &amp; Pakistan</a:t>
            </a:r>
          </a:p>
          <a:p>
            <a:pPr marL="493776" indent="-457200">
              <a:defRPr/>
            </a:pPr>
            <a:r>
              <a:rPr lang="en-US" dirty="0" smtClean="0"/>
              <a:t>1978 – 1992 – PDPA Coup &amp; </a:t>
            </a:r>
            <a:r>
              <a:rPr lang="en-US" dirty="0" err="1" smtClean="0"/>
              <a:t>Najibullah’s</a:t>
            </a:r>
            <a:r>
              <a:rPr lang="en-US" dirty="0" smtClean="0"/>
              <a:t> rule ended Soviet presence in Afghanistan </a:t>
            </a:r>
          </a:p>
          <a:p>
            <a:pPr marL="493776" indent="-457200">
              <a:defRPr/>
            </a:pPr>
            <a:r>
              <a:rPr lang="en-US" dirty="0" smtClean="0"/>
              <a:t>1996 – 2001 Taliban Rule</a:t>
            </a:r>
          </a:p>
          <a:p>
            <a:pPr marL="493776" indent="-457200">
              <a:defRPr/>
            </a:pPr>
            <a:r>
              <a:rPr lang="en-US" dirty="0" smtClean="0"/>
              <a:t>2002 – 2014 Karzai’s rule </a:t>
            </a:r>
            <a:endParaRPr lang="en-US" dirty="0"/>
          </a:p>
        </p:txBody>
      </p:sp>
      <p:cxnSp>
        <p:nvCxnSpPr>
          <p:cNvPr id="6" name="Straight Connector 5"/>
          <p:cNvCxnSpPr/>
          <p:nvPr/>
        </p:nvCxnSpPr>
        <p:spPr>
          <a:xfrm rot="5400000">
            <a:off x="3543301" y="5524500"/>
            <a:ext cx="685800" cy="3175"/>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A6FFD19-6858-4FC0-A606-3EDEFED9A84A}" type="slidenum">
              <a:rPr lang="en-US" smtClean="0"/>
              <a:t>30</a:t>
            </a:fld>
            <a:endParaRPr lang="en-US"/>
          </a:p>
        </p:txBody>
      </p:sp>
    </p:spTree>
    <p:extLst>
      <p:ext uri="{BB962C8B-B14F-4D97-AF65-F5344CB8AC3E}">
        <p14:creationId xmlns:p14="http://schemas.microsoft.com/office/powerpoint/2010/main" val="13031890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52400"/>
            <a:ext cx="8229600" cy="914400"/>
          </a:xfrm>
          <a:ln>
            <a:miter lim="800000"/>
            <a:headEnd/>
            <a:tailEnd/>
          </a:ln>
        </p:spPr>
        <p:txBody>
          <a:bodyPr>
            <a:normAutofit/>
          </a:bodyPr>
          <a:lstStyle/>
          <a:p>
            <a:pPr fontAlgn="auto">
              <a:spcAft>
                <a:spcPts val="0"/>
              </a:spcAft>
              <a:defRPr/>
            </a:pPr>
            <a:r>
              <a:rPr lang="en-US" b="1" dirty="0"/>
              <a:t>Internal structures</a:t>
            </a:r>
          </a:p>
        </p:txBody>
      </p:sp>
      <p:sp>
        <p:nvSpPr>
          <p:cNvPr id="15363" name="Content Placeholder 2"/>
          <p:cNvSpPr>
            <a:spLocks noGrp="1"/>
          </p:cNvSpPr>
          <p:nvPr>
            <p:ph idx="1"/>
          </p:nvPr>
        </p:nvSpPr>
        <p:spPr>
          <a:xfrm>
            <a:off x="457200" y="1295400"/>
            <a:ext cx="8229600" cy="5486400"/>
          </a:xfrm>
        </p:spPr>
        <p:txBody>
          <a:bodyPr/>
          <a:lstStyle/>
          <a:p>
            <a:pPr eaLnBrk="1" hangingPunct="1"/>
            <a:r>
              <a:rPr lang="en-US" sz="2400" dirty="0" smtClean="0"/>
              <a:t>Both Afghanistan &amp; Pakistan are </a:t>
            </a:r>
            <a:r>
              <a:rPr lang="en-US" sz="2400" dirty="0" err="1" smtClean="0"/>
              <a:t>rentier</a:t>
            </a:r>
            <a:r>
              <a:rPr lang="en-US" sz="2400" dirty="0" smtClean="0"/>
              <a:t> states</a:t>
            </a:r>
          </a:p>
          <a:p>
            <a:pPr eaLnBrk="1" hangingPunct="1"/>
            <a:r>
              <a:rPr lang="en-US" sz="2400" dirty="0" smtClean="0"/>
              <a:t>Definition</a:t>
            </a:r>
          </a:p>
          <a:p>
            <a:pPr lvl="1" eaLnBrk="1" hangingPunct="1"/>
            <a:r>
              <a:rPr lang="en-US" sz="2000" dirty="0" smtClean="0"/>
              <a:t>A state in which at least  25% of its  income is derived from abroad or its income to that extent is generated by non-direct tax based on inflation / export of mineral resources. </a:t>
            </a:r>
          </a:p>
          <a:p>
            <a:pPr lvl="1" eaLnBrk="1" hangingPunct="1"/>
            <a:r>
              <a:rPr lang="en-US" sz="2000" dirty="0" smtClean="0"/>
              <a:t>There are 3 main means to reconstitute social order: </a:t>
            </a:r>
          </a:p>
          <a:p>
            <a:pPr lvl="2" eaLnBrk="1" hangingPunct="1"/>
            <a:r>
              <a:rPr lang="en-US" sz="2000" dirty="0" smtClean="0"/>
              <a:t>Taxes </a:t>
            </a:r>
          </a:p>
          <a:p>
            <a:pPr lvl="2" eaLnBrk="1" hangingPunct="1"/>
            <a:r>
              <a:rPr lang="en-US" sz="2000" dirty="0" smtClean="0"/>
              <a:t>Land tenure</a:t>
            </a:r>
          </a:p>
          <a:p>
            <a:pPr lvl="2" eaLnBrk="1" hangingPunct="1"/>
            <a:r>
              <a:rPr lang="en-US" sz="2000" dirty="0" smtClean="0"/>
              <a:t>Transportation – Communication</a:t>
            </a:r>
            <a:endParaRPr lang="en-US" dirty="0"/>
          </a:p>
          <a:p>
            <a:r>
              <a:rPr lang="en-US" sz="2400" dirty="0"/>
              <a:t>Potential exists in Pakistan but absent in Afghanistan</a:t>
            </a:r>
          </a:p>
        </p:txBody>
      </p:sp>
      <p:sp>
        <p:nvSpPr>
          <p:cNvPr id="2" name="Slide Number Placeholder 1"/>
          <p:cNvSpPr>
            <a:spLocks noGrp="1"/>
          </p:cNvSpPr>
          <p:nvPr>
            <p:ph type="sldNum" sz="quarter" idx="12"/>
          </p:nvPr>
        </p:nvSpPr>
        <p:spPr/>
        <p:txBody>
          <a:bodyPr/>
          <a:lstStyle/>
          <a:p>
            <a:fld id="{9A6FFD19-6858-4FC0-A606-3EDEFED9A84A}" type="slidenum">
              <a:rPr lang="en-US" smtClean="0"/>
              <a:t>31</a:t>
            </a:fld>
            <a:endParaRPr lang="en-US"/>
          </a:p>
        </p:txBody>
      </p:sp>
    </p:spTree>
    <p:extLst>
      <p:ext uri="{BB962C8B-B14F-4D97-AF65-F5344CB8AC3E}">
        <p14:creationId xmlns:p14="http://schemas.microsoft.com/office/powerpoint/2010/main" val="1745279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a:ln>
            <a:miter lim="800000"/>
            <a:headEnd/>
            <a:tailEnd/>
          </a:ln>
        </p:spPr>
        <p:txBody>
          <a:bodyPr>
            <a:normAutofit/>
          </a:bodyPr>
          <a:lstStyle/>
          <a:p>
            <a:pPr>
              <a:defRPr/>
            </a:pPr>
            <a:r>
              <a:rPr lang="en-US" b="1" dirty="0"/>
              <a:t>Rent taking in Pakistan</a:t>
            </a:r>
          </a:p>
        </p:txBody>
      </p:sp>
      <p:sp>
        <p:nvSpPr>
          <p:cNvPr id="17411" name="Content Placeholder 2"/>
          <p:cNvSpPr>
            <a:spLocks noGrp="1"/>
          </p:cNvSpPr>
          <p:nvPr>
            <p:ph idx="1"/>
          </p:nvPr>
        </p:nvSpPr>
        <p:spPr>
          <a:xfrm>
            <a:off x="457200" y="1219200"/>
            <a:ext cx="8382000" cy="5410200"/>
          </a:xfrm>
        </p:spPr>
        <p:txBody>
          <a:bodyPr>
            <a:normAutofit lnSpcReduction="10000"/>
          </a:bodyPr>
          <a:lstStyle/>
          <a:p>
            <a:pPr eaLnBrk="1" hangingPunct="1"/>
            <a:r>
              <a:rPr lang="en-US" sz="2400" dirty="0" smtClean="0"/>
              <a:t>1947-57 Evacuee property Largest resource transfer since British land grants. </a:t>
            </a:r>
          </a:p>
          <a:p>
            <a:pPr eaLnBrk="1" hangingPunct="1"/>
            <a:r>
              <a:rPr lang="en-US" sz="2400" dirty="0" smtClean="0"/>
              <a:t>1958-68 (</a:t>
            </a:r>
            <a:r>
              <a:rPr lang="en-US" sz="2400" dirty="0" err="1" smtClean="0"/>
              <a:t>Ayub</a:t>
            </a:r>
            <a:r>
              <a:rPr lang="en-US" sz="2400" dirty="0" smtClean="0"/>
              <a:t> Khan) Rents from licensing regime import substitution, protection 271% 1963-64; Bonus Voucher “Green Revolution”, water related – regional imbalances. </a:t>
            </a:r>
          </a:p>
          <a:p>
            <a:pPr eaLnBrk="1" hangingPunct="1"/>
            <a:r>
              <a:rPr lang="en-US" sz="2400" dirty="0" smtClean="0"/>
              <a:t>1973-77 (Z.A. Bhutto) Rents from i) Nationalization ii) Lateral entries iii) Export of manpower to M.E</a:t>
            </a:r>
          </a:p>
          <a:p>
            <a:pPr eaLnBrk="1" hangingPunct="1"/>
            <a:r>
              <a:rPr lang="en-US" sz="2400" dirty="0" smtClean="0"/>
              <a:t>1977-88 (Gen Zia) i) Rents from Afghan Jihad ii) Weapons iii) Drugs </a:t>
            </a:r>
          </a:p>
          <a:p>
            <a:pPr eaLnBrk="1" hangingPunct="1"/>
            <a:r>
              <a:rPr lang="en-US" sz="2400" dirty="0" smtClean="0"/>
              <a:t>1990 (BB &amp; NS) i) Loans   ii) NIT &amp; ICP </a:t>
            </a:r>
          </a:p>
          <a:p>
            <a:pPr eaLnBrk="1" hangingPunct="1">
              <a:spcAft>
                <a:spcPts val="1200"/>
              </a:spcAft>
            </a:pPr>
            <a:r>
              <a:rPr lang="en-US" sz="2400" dirty="0" smtClean="0"/>
              <a:t>1999-2007 (Gen Musharraf)  i) Stock market manipulation ii) </a:t>
            </a:r>
            <a:r>
              <a:rPr lang="en-US" sz="2400" dirty="0" err="1" smtClean="0"/>
              <a:t>WoT</a:t>
            </a:r>
            <a:r>
              <a:rPr lang="en-US" sz="2400" dirty="0" smtClean="0"/>
              <a:t> </a:t>
            </a:r>
          </a:p>
          <a:p>
            <a:pPr algn="ctr" eaLnBrk="1" hangingPunct="1">
              <a:buFont typeface="Wingdings 2" pitchFamily="18" charset="2"/>
              <a:buNone/>
            </a:pPr>
            <a:r>
              <a:rPr lang="en-US" sz="2400" dirty="0" smtClean="0"/>
              <a:t>Result = Concentration of wealth &amp; reproduction of poverty.</a:t>
            </a:r>
          </a:p>
        </p:txBody>
      </p:sp>
      <p:sp>
        <p:nvSpPr>
          <p:cNvPr id="3" name="Slide Number Placeholder 2"/>
          <p:cNvSpPr>
            <a:spLocks noGrp="1"/>
          </p:cNvSpPr>
          <p:nvPr>
            <p:ph type="sldNum" sz="quarter" idx="12"/>
          </p:nvPr>
        </p:nvSpPr>
        <p:spPr/>
        <p:txBody>
          <a:bodyPr/>
          <a:lstStyle/>
          <a:p>
            <a:fld id="{9A6FFD19-6858-4FC0-A606-3EDEFED9A84A}" type="slidenum">
              <a:rPr lang="en-US" smtClean="0"/>
              <a:t>32</a:t>
            </a:fld>
            <a:endParaRPr lang="en-US"/>
          </a:p>
        </p:txBody>
      </p:sp>
    </p:spTree>
    <p:extLst>
      <p:ext uri="{BB962C8B-B14F-4D97-AF65-F5344CB8AC3E}">
        <p14:creationId xmlns:p14="http://schemas.microsoft.com/office/powerpoint/2010/main" val="16451015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274638"/>
            <a:ext cx="8382000" cy="944562"/>
          </a:xfrm>
          <a:ln>
            <a:miter lim="800000"/>
            <a:headEnd/>
            <a:tailEnd/>
          </a:ln>
        </p:spPr>
        <p:txBody>
          <a:bodyPr>
            <a:noAutofit/>
          </a:bodyPr>
          <a:lstStyle/>
          <a:p>
            <a:pPr fontAlgn="auto">
              <a:spcAft>
                <a:spcPts val="0"/>
              </a:spcAft>
              <a:defRPr/>
            </a:pPr>
            <a:r>
              <a:rPr lang="en-US" b="1" dirty="0"/>
              <a:t>Pakistani Strategic  slot machine</a:t>
            </a:r>
          </a:p>
        </p:txBody>
      </p:sp>
      <p:sp>
        <p:nvSpPr>
          <p:cNvPr id="3" name="Content Placeholder 2"/>
          <p:cNvSpPr>
            <a:spLocks noGrp="1"/>
          </p:cNvSpPr>
          <p:nvPr>
            <p:ph idx="1"/>
          </p:nvPr>
        </p:nvSpPr>
        <p:spPr>
          <a:xfrm>
            <a:off x="457200" y="1066800"/>
            <a:ext cx="7467600" cy="5791200"/>
          </a:xfrm>
        </p:spPr>
        <p:txBody>
          <a:bodyPr/>
          <a:lstStyle/>
          <a:p>
            <a:pPr eaLnBrk="1" hangingPunct="1">
              <a:lnSpc>
                <a:spcPct val="90000"/>
              </a:lnSpc>
              <a:spcBef>
                <a:spcPct val="0"/>
              </a:spcBef>
              <a:spcAft>
                <a:spcPts val="1200"/>
              </a:spcAft>
            </a:pPr>
            <a:r>
              <a:rPr lang="en-US" sz="2800" dirty="0" smtClean="0"/>
              <a:t>Pakistan contains two types of territories </a:t>
            </a:r>
          </a:p>
          <a:p>
            <a:pPr eaLnBrk="1" hangingPunct="1">
              <a:lnSpc>
                <a:spcPct val="90000"/>
              </a:lnSpc>
              <a:spcBef>
                <a:spcPct val="0"/>
              </a:spcBef>
              <a:spcAft>
                <a:spcPts val="1200"/>
              </a:spcAft>
            </a:pPr>
            <a:r>
              <a:rPr lang="en-US" sz="2800" dirty="0" smtClean="0"/>
              <a:t>Economically developed &amp; empowered areas;</a:t>
            </a:r>
          </a:p>
          <a:p>
            <a:pPr eaLnBrk="1" hangingPunct="1">
              <a:lnSpc>
                <a:spcPct val="90000"/>
              </a:lnSpc>
              <a:spcBef>
                <a:spcPct val="0"/>
              </a:spcBef>
              <a:spcAft>
                <a:spcPts val="1200"/>
              </a:spcAft>
            </a:pPr>
            <a:r>
              <a:rPr lang="en-US" sz="2800" dirty="0" smtClean="0"/>
              <a:t>Most of them lie east of Indus which includes Punjab &amp; parts of Sindh </a:t>
            </a:r>
          </a:p>
          <a:p>
            <a:pPr eaLnBrk="1" hangingPunct="1">
              <a:lnSpc>
                <a:spcPct val="90000"/>
              </a:lnSpc>
              <a:spcBef>
                <a:spcPct val="0"/>
              </a:spcBef>
              <a:spcAft>
                <a:spcPts val="1200"/>
              </a:spcAft>
            </a:pPr>
            <a:r>
              <a:rPr lang="en-US" sz="2800" dirty="0" smtClean="0"/>
              <a:t>Gaming regions; </a:t>
            </a:r>
          </a:p>
          <a:p>
            <a:pPr eaLnBrk="1" hangingPunct="1">
              <a:lnSpc>
                <a:spcPct val="90000"/>
              </a:lnSpc>
              <a:spcBef>
                <a:spcPct val="0"/>
              </a:spcBef>
              <a:spcAft>
                <a:spcPts val="1200"/>
              </a:spcAft>
            </a:pPr>
            <a:r>
              <a:rPr lang="en-US" sz="2800" dirty="0" smtClean="0"/>
              <a:t>The whole of FATA with 3.5 million population </a:t>
            </a:r>
          </a:p>
          <a:p>
            <a:pPr eaLnBrk="1" hangingPunct="1">
              <a:lnSpc>
                <a:spcPct val="90000"/>
              </a:lnSpc>
              <a:spcBef>
                <a:spcPct val="0"/>
              </a:spcBef>
              <a:spcAft>
                <a:spcPts val="1200"/>
              </a:spcAft>
            </a:pPr>
            <a:r>
              <a:rPr lang="en-US" sz="2800" dirty="0" err="1" smtClean="0"/>
              <a:t>Malakand</a:t>
            </a:r>
            <a:r>
              <a:rPr lang="en-US" sz="2800" dirty="0" smtClean="0"/>
              <a:t> division containing 1/3</a:t>
            </a:r>
            <a:r>
              <a:rPr lang="en-US" sz="2800" baseline="30000" dirty="0" smtClean="0"/>
              <a:t>rd</a:t>
            </a:r>
            <a:r>
              <a:rPr lang="en-US" sz="2800" dirty="0" smtClean="0"/>
              <a:t> of NWFP’s population </a:t>
            </a:r>
          </a:p>
          <a:p>
            <a:pPr eaLnBrk="1" hangingPunct="1">
              <a:lnSpc>
                <a:spcPct val="90000"/>
              </a:lnSpc>
              <a:spcBef>
                <a:spcPct val="0"/>
              </a:spcBef>
              <a:spcAft>
                <a:spcPts val="1200"/>
              </a:spcAft>
            </a:pPr>
            <a:r>
              <a:rPr lang="en-US" sz="2800" dirty="0" smtClean="0"/>
              <a:t>Major  portion of Baluchistan</a:t>
            </a:r>
            <a:r>
              <a:rPr lang="en-US" dirty="0" smtClean="0"/>
              <a:t>. </a:t>
            </a:r>
          </a:p>
        </p:txBody>
      </p:sp>
      <p:sp>
        <p:nvSpPr>
          <p:cNvPr id="2" name="Slide Number Placeholder 1"/>
          <p:cNvSpPr>
            <a:spLocks noGrp="1"/>
          </p:cNvSpPr>
          <p:nvPr>
            <p:ph type="sldNum" sz="quarter" idx="12"/>
          </p:nvPr>
        </p:nvSpPr>
        <p:spPr/>
        <p:txBody>
          <a:bodyPr/>
          <a:lstStyle/>
          <a:p>
            <a:fld id="{9A6FFD19-6858-4FC0-A606-3EDEFED9A84A}" type="slidenum">
              <a:rPr lang="en-US" smtClean="0"/>
              <a:t>33</a:t>
            </a:fld>
            <a:endParaRPr lang="en-US"/>
          </a:p>
        </p:txBody>
      </p:sp>
    </p:spTree>
    <p:extLst>
      <p:ext uri="{BB962C8B-B14F-4D97-AF65-F5344CB8AC3E}">
        <p14:creationId xmlns:p14="http://schemas.microsoft.com/office/powerpoint/2010/main" val="16140441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US Foriegn Policy Pakistan's economy chart 13 Jun, 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A6FFD19-6858-4FC0-A606-3EDEFED9A84A}" type="slidenum">
              <a:rPr lang="en-US" smtClean="0"/>
              <a:t>34</a:t>
            </a:fld>
            <a:endParaRPr lang="en-US"/>
          </a:p>
        </p:txBody>
      </p:sp>
    </p:spTree>
    <p:extLst>
      <p:ext uri="{BB962C8B-B14F-4D97-AF65-F5344CB8AC3E}">
        <p14:creationId xmlns:p14="http://schemas.microsoft.com/office/powerpoint/2010/main" val="3756347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52400"/>
            <a:ext cx="8229600" cy="914400"/>
          </a:xfrm>
          <a:ln>
            <a:miter lim="800000"/>
            <a:headEnd/>
            <a:tailEnd/>
          </a:ln>
        </p:spPr>
        <p:txBody>
          <a:bodyPr>
            <a:normAutofit/>
          </a:bodyPr>
          <a:lstStyle/>
          <a:p>
            <a:pPr fontAlgn="auto">
              <a:spcAft>
                <a:spcPts val="0"/>
              </a:spcAft>
              <a:defRPr/>
            </a:pPr>
            <a:r>
              <a:rPr lang="en-US" b="1" dirty="0"/>
              <a:t>Afghan </a:t>
            </a:r>
            <a:r>
              <a:rPr lang="en-US" b="1" dirty="0" smtClean="0"/>
              <a:t>Finances</a:t>
            </a:r>
            <a:endParaRPr lang="en-US" b="1" dirty="0"/>
          </a:p>
        </p:txBody>
      </p:sp>
      <p:sp>
        <p:nvSpPr>
          <p:cNvPr id="16387" name="Content Placeholder 2"/>
          <p:cNvSpPr>
            <a:spLocks noGrp="1"/>
          </p:cNvSpPr>
          <p:nvPr>
            <p:ph idx="1"/>
          </p:nvPr>
        </p:nvSpPr>
        <p:spPr>
          <a:xfrm>
            <a:off x="457200" y="1295400"/>
            <a:ext cx="8229600" cy="4830763"/>
          </a:xfrm>
        </p:spPr>
        <p:txBody>
          <a:bodyPr/>
          <a:lstStyle/>
          <a:p>
            <a:pPr eaLnBrk="1" hangingPunct="1">
              <a:spcBef>
                <a:spcPts val="600"/>
              </a:spcBef>
              <a:spcAft>
                <a:spcPts val="1200"/>
              </a:spcAft>
            </a:pPr>
            <a:r>
              <a:rPr lang="en-US" sz="2400" dirty="0" smtClean="0"/>
              <a:t>Afghanistan from Amir </a:t>
            </a:r>
            <a:r>
              <a:rPr lang="en-US" sz="2400" dirty="0" err="1" smtClean="0"/>
              <a:t>Abdur</a:t>
            </a:r>
            <a:r>
              <a:rPr lang="en-US" sz="2400" dirty="0" smtClean="0"/>
              <a:t> </a:t>
            </a:r>
            <a:r>
              <a:rPr lang="en-US" sz="2400" dirty="0" err="1" smtClean="0"/>
              <a:t>Rehman’s</a:t>
            </a:r>
            <a:r>
              <a:rPr lang="en-US" sz="2400" dirty="0" smtClean="0"/>
              <a:t> time depended on external income from Britain - £ 1.87 million in 1897</a:t>
            </a:r>
          </a:p>
          <a:p>
            <a:pPr eaLnBrk="1" hangingPunct="1">
              <a:spcBef>
                <a:spcPts val="600"/>
              </a:spcBef>
              <a:spcAft>
                <a:spcPts val="1200"/>
              </a:spcAft>
            </a:pPr>
            <a:r>
              <a:rPr lang="en-US" sz="2400" dirty="0" err="1" smtClean="0"/>
              <a:t>Zahir</a:t>
            </a:r>
            <a:r>
              <a:rPr lang="en-US" sz="2400" dirty="0" smtClean="0"/>
              <a:t> Shah, US &amp; USSR</a:t>
            </a:r>
          </a:p>
          <a:p>
            <a:pPr eaLnBrk="1" hangingPunct="1">
              <a:spcBef>
                <a:spcPts val="600"/>
              </a:spcBef>
              <a:spcAft>
                <a:spcPts val="1200"/>
              </a:spcAft>
            </a:pPr>
            <a:r>
              <a:rPr lang="en-US" sz="2400" dirty="0" err="1" smtClean="0"/>
              <a:t>Daud</a:t>
            </a:r>
            <a:r>
              <a:rPr lang="en-US" sz="2400" dirty="0" smtClean="0"/>
              <a:t>, USSR , US &amp; Iran (1973: 80% budget from external resources)</a:t>
            </a:r>
          </a:p>
          <a:p>
            <a:pPr eaLnBrk="1" hangingPunct="1">
              <a:spcBef>
                <a:spcPts val="600"/>
              </a:spcBef>
              <a:spcAft>
                <a:spcPts val="1200"/>
              </a:spcAft>
            </a:pPr>
            <a:r>
              <a:rPr lang="en-US" sz="2400" dirty="0" err="1" smtClean="0"/>
              <a:t>Tarraki</a:t>
            </a:r>
            <a:r>
              <a:rPr lang="en-US" sz="2400" dirty="0" smtClean="0"/>
              <a:t> … </a:t>
            </a:r>
            <a:r>
              <a:rPr lang="en-US" sz="2400" dirty="0" err="1" smtClean="0"/>
              <a:t>Najibullah</a:t>
            </a:r>
            <a:r>
              <a:rPr lang="en-US" sz="2400" dirty="0" smtClean="0"/>
              <a:t>, USSR &amp; latter inflation (80%) </a:t>
            </a:r>
          </a:p>
          <a:p>
            <a:pPr eaLnBrk="1" hangingPunct="1">
              <a:spcBef>
                <a:spcPts val="600"/>
              </a:spcBef>
              <a:spcAft>
                <a:spcPts val="1200"/>
              </a:spcAft>
            </a:pPr>
            <a:r>
              <a:rPr lang="en-US" sz="2400" dirty="0" smtClean="0"/>
              <a:t>Taliban….tolls, coercion &amp; drugs </a:t>
            </a:r>
          </a:p>
          <a:p>
            <a:pPr eaLnBrk="1" hangingPunct="1">
              <a:spcBef>
                <a:spcPts val="600"/>
              </a:spcBef>
              <a:spcAft>
                <a:spcPts val="1200"/>
              </a:spcAft>
            </a:pPr>
            <a:r>
              <a:rPr lang="en-US" sz="2400" dirty="0" smtClean="0"/>
              <a:t>Karzai … US &amp; Western assistance, Drugs</a:t>
            </a:r>
          </a:p>
        </p:txBody>
      </p:sp>
      <p:sp>
        <p:nvSpPr>
          <p:cNvPr id="2" name="Slide Number Placeholder 1"/>
          <p:cNvSpPr>
            <a:spLocks noGrp="1"/>
          </p:cNvSpPr>
          <p:nvPr>
            <p:ph type="sldNum" sz="quarter" idx="12"/>
          </p:nvPr>
        </p:nvSpPr>
        <p:spPr/>
        <p:txBody>
          <a:bodyPr/>
          <a:lstStyle/>
          <a:p>
            <a:fld id="{9A6FFD19-6858-4FC0-A606-3EDEFED9A84A}" type="slidenum">
              <a:rPr lang="en-US" smtClean="0"/>
              <a:t>35</a:t>
            </a:fld>
            <a:endParaRPr lang="en-US"/>
          </a:p>
        </p:txBody>
      </p:sp>
    </p:spTree>
    <p:extLst>
      <p:ext uri="{BB962C8B-B14F-4D97-AF65-F5344CB8AC3E}">
        <p14:creationId xmlns:p14="http://schemas.microsoft.com/office/powerpoint/2010/main" val="39285907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219200" y="228600"/>
            <a:ext cx="7715250" cy="6477000"/>
          </a:xfrm>
        </p:spPr>
        <p:txBody>
          <a:bodyPr>
            <a:normAutofit fontScale="55000" lnSpcReduction="20000"/>
          </a:bodyPr>
          <a:lstStyle/>
          <a:p>
            <a:pPr marL="82296" indent="0" algn="ctr">
              <a:spcBef>
                <a:spcPct val="0"/>
              </a:spcBef>
              <a:buNone/>
              <a:defRPr/>
            </a:pPr>
            <a:r>
              <a:rPr lang="en-US" sz="8000" b="1" dirty="0">
                <a:latin typeface="+mj-lt"/>
                <a:ea typeface="+mj-ea"/>
                <a:cs typeface="+mj-cs"/>
              </a:rPr>
              <a:t>Causes of </a:t>
            </a:r>
            <a:r>
              <a:rPr lang="en-US" sz="8000" b="1" dirty="0" smtClean="0">
                <a:latin typeface="+mj-lt"/>
                <a:ea typeface="+mj-ea"/>
                <a:cs typeface="+mj-cs"/>
              </a:rPr>
              <a:t>Insurgency </a:t>
            </a:r>
            <a:endParaRPr lang="en-US" sz="8000" b="1" dirty="0">
              <a:latin typeface="+mj-lt"/>
              <a:ea typeface="+mj-ea"/>
              <a:cs typeface="+mj-cs"/>
            </a:endParaRPr>
          </a:p>
          <a:p>
            <a:pPr marL="640080" lvl="1" indent="-237744">
              <a:buFont typeface="Verdana"/>
              <a:buChar char="◦"/>
              <a:defRPr/>
            </a:pPr>
            <a:r>
              <a:rPr lang="en-US" sz="3800" dirty="0" smtClean="0">
                <a:latin typeface="Calibri" pitchFamily="34" charset="0"/>
              </a:rPr>
              <a:t>1973 oil price like – Privatization of State; Washington Consensus</a:t>
            </a:r>
          </a:p>
          <a:p>
            <a:pPr marL="640080" lvl="1" indent="-237744">
              <a:buFont typeface="Verdana"/>
              <a:buChar char="◦"/>
              <a:defRPr/>
            </a:pPr>
            <a:r>
              <a:rPr lang="en-US" sz="3800" dirty="0" smtClean="0">
                <a:latin typeface="Calibri" pitchFamily="34" charset="0"/>
              </a:rPr>
              <a:t>Neo Liberalism or Neo Colonialism	</a:t>
            </a:r>
          </a:p>
          <a:p>
            <a:pPr marL="640080" lvl="1" indent="-237744" eaLnBrk="1" fontAlgn="auto" hangingPunct="1">
              <a:spcAft>
                <a:spcPts val="0"/>
              </a:spcAft>
              <a:buFont typeface="Verdana"/>
              <a:buChar char="◦"/>
              <a:defRPr/>
            </a:pPr>
            <a:r>
              <a:rPr lang="en-US" sz="3800" dirty="0" smtClean="0">
                <a:latin typeface="Calibri" pitchFamily="34" charset="0"/>
              </a:rPr>
              <a:t>Debt re-structuring </a:t>
            </a:r>
          </a:p>
          <a:p>
            <a:pPr marL="640080" lvl="1" indent="-237744" eaLnBrk="1" fontAlgn="auto" hangingPunct="1">
              <a:spcAft>
                <a:spcPts val="0"/>
              </a:spcAft>
              <a:buFont typeface="Verdana"/>
              <a:buChar char="◦"/>
              <a:defRPr/>
            </a:pPr>
            <a:r>
              <a:rPr lang="en-US" sz="3800" dirty="0" smtClean="0">
                <a:latin typeface="Calibri" pitchFamily="34" charset="0"/>
              </a:rPr>
              <a:t>Poverty 1980 9-12%; 1990’s 20-22%</a:t>
            </a:r>
            <a:endParaRPr lang="en-US" sz="3800" dirty="0" smtClean="0"/>
          </a:p>
          <a:p>
            <a:pPr marL="640080" lvl="1" indent="-237744" eaLnBrk="1" fontAlgn="auto" hangingPunct="1">
              <a:spcAft>
                <a:spcPts val="0"/>
              </a:spcAft>
              <a:buFont typeface="Verdana"/>
              <a:buChar char="◦"/>
              <a:defRPr/>
            </a:pPr>
            <a:r>
              <a:rPr lang="en-US" sz="3800" dirty="0" smtClean="0">
                <a:latin typeface="Calibri" pitchFamily="34" charset="0"/>
              </a:rPr>
              <a:t>Cut in social sectors </a:t>
            </a:r>
          </a:p>
          <a:p>
            <a:pPr marL="640080" lvl="1" indent="-237744" eaLnBrk="1" fontAlgn="auto" hangingPunct="1">
              <a:spcAft>
                <a:spcPts val="0"/>
              </a:spcAft>
              <a:buFont typeface="Verdana"/>
              <a:buChar char="◦"/>
              <a:defRPr/>
            </a:pPr>
            <a:r>
              <a:rPr lang="en-US" sz="3800" dirty="0" smtClean="0">
                <a:latin typeface="Calibri" pitchFamily="34" charset="0"/>
              </a:rPr>
              <a:t>Madressahs &amp; Islamic charities (Afghan war) </a:t>
            </a:r>
          </a:p>
          <a:p>
            <a:pPr marL="640080" lvl="1" indent="-237744" eaLnBrk="1" fontAlgn="auto" hangingPunct="1">
              <a:spcAft>
                <a:spcPts val="0"/>
              </a:spcAft>
              <a:buFont typeface="Verdana"/>
              <a:buChar char="◦"/>
              <a:defRPr/>
            </a:pPr>
            <a:r>
              <a:rPr lang="en-US" sz="3800" dirty="0" smtClean="0">
                <a:latin typeface="Calibri" pitchFamily="34" charset="0"/>
              </a:rPr>
              <a:t>Iranian Revolution </a:t>
            </a:r>
          </a:p>
          <a:p>
            <a:pPr marL="640080" lvl="1" indent="-237744" eaLnBrk="1" fontAlgn="auto" hangingPunct="1">
              <a:spcAft>
                <a:spcPts val="0"/>
              </a:spcAft>
              <a:buFont typeface="Verdana"/>
              <a:buChar char="◦"/>
              <a:defRPr/>
            </a:pPr>
            <a:r>
              <a:rPr lang="en-US" sz="3800" dirty="0" smtClean="0">
                <a:latin typeface="Calibri" pitchFamily="34" charset="0"/>
              </a:rPr>
              <a:t>Social-legal reforms-Zia-</a:t>
            </a:r>
            <a:r>
              <a:rPr lang="en-US" sz="3800" dirty="0" err="1" smtClean="0">
                <a:latin typeface="Calibri" pitchFamily="34" charset="0"/>
              </a:rPr>
              <a:t>ul</a:t>
            </a:r>
            <a:r>
              <a:rPr lang="en-US" sz="3800" dirty="0" smtClean="0">
                <a:latin typeface="Calibri" pitchFamily="34" charset="0"/>
              </a:rPr>
              <a:t>-</a:t>
            </a:r>
            <a:r>
              <a:rPr lang="en-US" sz="3800" dirty="0" err="1" smtClean="0">
                <a:latin typeface="Calibri" pitchFamily="34" charset="0"/>
              </a:rPr>
              <a:t>Haq</a:t>
            </a:r>
            <a:r>
              <a:rPr lang="en-US" sz="3800" dirty="0" smtClean="0">
                <a:latin typeface="Calibri" pitchFamily="34" charset="0"/>
              </a:rPr>
              <a:t>. </a:t>
            </a:r>
          </a:p>
          <a:p>
            <a:pPr marL="640080" lvl="1" indent="-237744" eaLnBrk="1" fontAlgn="auto" hangingPunct="1">
              <a:spcAft>
                <a:spcPts val="0"/>
              </a:spcAft>
              <a:buFont typeface="Verdana"/>
              <a:buChar char="◦"/>
              <a:defRPr/>
            </a:pPr>
            <a:r>
              <a:rPr lang="en-US" sz="3800" dirty="0" smtClean="0">
                <a:latin typeface="Calibri" pitchFamily="34" charset="0"/>
              </a:rPr>
              <a:t>Religion enters politics, Electorate pro religion 2008 elections</a:t>
            </a:r>
          </a:p>
          <a:p>
            <a:pPr marL="640080" lvl="1" indent="-237744" eaLnBrk="1" fontAlgn="auto" hangingPunct="1">
              <a:spcAft>
                <a:spcPts val="0"/>
              </a:spcAft>
              <a:buFont typeface="Verdana"/>
              <a:buNone/>
              <a:defRPr/>
            </a:pPr>
            <a:endParaRPr lang="en-US" sz="1300" dirty="0" smtClean="0">
              <a:latin typeface="Calibri" pitchFamily="34" charset="0"/>
            </a:endParaRPr>
          </a:p>
          <a:p>
            <a:pPr marL="82296" indent="0" algn="ctr" fontAlgn="auto">
              <a:spcBef>
                <a:spcPct val="0"/>
              </a:spcBef>
              <a:spcAft>
                <a:spcPts val="0"/>
              </a:spcAft>
              <a:buNone/>
              <a:defRPr/>
            </a:pPr>
            <a:r>
              <a:rPr lang="en-US" sz="8000" b="1" dirty="0">
                <a:latin typeface="+mj-lt"/>
                <a:ea typeface="+mj-ea"/>
                <a:cs typeface="+mj-cs"/>
              </a:rPr>
              <a:t>Impact on Afghanistan</a:t>
            </a:r>
          </a:p>
          <a:p>
            <a:pPr marL="640080" lvl="1" indent="-237744" eaLnBrk="1" fontAlgn="auto" hangingPunct="1">
              <a:spcAft>
                <a:spcPts val="0"/>
              </a:spcAft>
              <a:buFont typeface="Verdana"/>
              <a:buChar char="◦"/>
              <a:defRPr/>
            </a:pPr>
            <a:r>
              <a:rPr lang="en-US" sz="3800" dirty="0" smtClean="0">
                <a:latin typeface="Calibri" pitchFamily="34" charset="0"/>
              </a:rPr>
              <a:t>Drugs</a:t>
            </a:r>
          </a:p>
          <a:p>
            <a:pPr marL="640080" lvl="1" indent="-237744" eaLnBrk="1" fontAlgn="auto" hangingPunct="1">
              <a:spcAft>
                <a:spcPts val="0"/>
              </a:spcAft>
              <a:buFont typeface="Verdana"/>
              <a:buChar char="◦"/>
              <a:defRPr/>
            </a:pPr>
            <a:r>
              <a:rPr lang="en-US" sz="3800" dirty="0" smtClean="0">
                <a:latin typeface="Calibri" pitchFamily="34" charset="0"/>
              </a:rPr>
              <a:t>Arms – Steven </a:t>
            </a:r>
            <a:r>
              <a:rPr lang="en-US" sz="3800" dirty="0" err="1" smtClean="0">
                <a:latin typeface="Calibri" pitchFamily="34" charset="0"/>
              </a:rPr>
              <a:t>Coll</a:t>
            </a:r>
            <a:r>
              <a:rPr lang="en-US" sz="3800" dirty="0" smtClean="0">
                <a:latin typeface="Calibri" pitchFamily="34" charset="0"/>
              </a:rPr>
              <a:t> $ 66 bill of weapons pumped into region </a:t>
            </a:r>
            <a:endParaRPr lang="en-US" sz="3800" dirty="0" smtClean="0">
              <a:latin typeface="Calibri" pitchFamily="34" charset="0"/>
            </a:endParaRPr>
          </a:p>
          <a:p>
            <a:pPr marL="640080" lvl="1" indent="-237744" eaLnBrk="1" fontAlgn="auto" hangingPunct="1">
              <a:spcAft>
                <a:spcPts val="0"/>
              </a:spcAft>
              <a:buFont typeface="Verdana"/>
              <a:buChar char="◦"/>
              <a:defRPr/>
            </a:pPr>
            <a:r>
              <a:rPr lang="en-US" sz="3800" dirty="0" smtClean="0">
                <a:latin typeface="Calibri" pitchFamily="34" charset="0"/>
              </a:rPr>
              <a:t>Breakdown of traditional leadership </a:t>
            </a:r>
          </a:p>
          <a:p>
            <a:pPr marL="640080" lvl="1" indent="-237744" eaLnBrk="1" fontAlgn="auto" hangingPunct="1">
              <a:spcAft>
                <a:spcPts val="0"/>
              </a:spcAft>
              <a:buFont typeface="Verdana"/>
              <a:buChar char="◦"/>
              <a:defRPr/>
            </a:pPr>
            <a:r>
              <a:rPr lang="en-US" sz="3800" dirty="0" smtClean="0">
                <a:latin typeface="Calibri" pitchFamily="34" charset="0"/>
              </a:rPr>
              <a:t>Warlordism </a:t>
            </a:r>
          </a:p>
          <a:p>
            <a:pPr marL="640080" lvl="1" indent="-237744" eaLnBrk="1" fontAlgn="auto" hangingPunct="1">
              <a:spcAft>
                <a:spcPts val="0"/>
              </a:spcAft>
              <a:buFont typeface="Verdana"/>
              <a:buChar char="◦"/>
              <a:defRPr/>
            </a:pPr>
            <a:r>
              <a:rPr lang="en-US" sz="3800" dirty="0" smtClean="0">
                <a:latin typeface="Calibri" pitchFamily="34" charset="0"/>
              </a:rPr>
              <a:t>Rise in Militancy due to Taliban </a:t>
            </a:r>
            <a:r>
              <a:rPr lang="en-US" sz="3800" dirty="0" smtClean="0">
                <a:latin typeface="Calibri" pitchFamily="34" charset="0"/>
              </a:rPr>
              <a:t>resistance</a:t>
            </a:r>
            <a:endParaRPr lang="en-US" sz="3800" dirty="0" smtClean="0">
              <a:latin typeface="Calibri" pitchFamily="34" charset="0"/>
            </a:endParaRPr>
          </a:p>
        </p:txBody>
      </p:sp>
      <p:sp>
        <p:nvSpPr>
          <p:cNvPr id="10243" name="Subtitle 2"/>
          <p:cNvSpPr txBox="1">
            <a:spLocks/>
          </p:cNvSpPr>
          <p:nvPr/>
        </p:nvSpPr>
        <p:spPr bwMode="auto">
          <a:xfrm>
            <a:off x="152400" y="6248400"/>
            <a:ext cx="68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marL="2698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600"/>
              </a:spcBef>
              <a:buClr>
                <a:schemeClr val="accent1"/>
              </a:buClr>
              <a:buSzPct val="80000"/>
              <a:buFont typeface="Wingdings 2" pitchFamily="18" charset="2"/>
              <a:buNone/>
            </a:pPr>
            <a:r>
              <a:rPr lang="en-US" sz="2200" b="1">
                <a:solidFill>
                  <a:schemeClr val="bg1"/>
                </a:solidFill>
                <a:latin typeface="Calibri" pitchFamily="34" charset="0"/>
              </a:rPr>
              <a:t>4</a:t>
            </a:r>
          </a:p>
        </p:txBody>
      </p:sp>
      <p:sp>
        <p:nvSpPr>
          <p:cNvPr id="2" name="Slide Number Placeholder 1"/>
          <p:cNvSpPr>
            <a:spLocks noGrp="1"/>
          </p:cNvSpPr>
          <p:nvPr>
            <p:ph type="sldNum" sz="quarter" idx="12"/>
          </p:nvPr>
        </p:nvSpPr>
        <p:spPr/>
        <p:txBody>
          <a:bodyPr/>
          <a:lstStyle/>
          <a:p>
            <a:fld id="{9A6FFD19-6858-4FC0-A606-3EDEFED9A84A}" type="slidenum">
              <a:rPr lang="en-US" smtClean="0"/>
              <a:t>36</a:t>
            </a:fld>
            <a:endParaRPr lang="en-US"/>
          </a:p>
        </p:txBody>
      </p:sp>
    </p:spTree>
    <p:extLst>
      <p:ext uri="{BB962C8B-B14F-4D97-AF65-F5344CB8AC3E}">
        <p14:creationId xmlns:p14="http://schemas.microsoft.com/office/powerpoint/2010/main" val="2847449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715250" cy="762000"/>
          </a:xfrm>
        </p:spPr>
        <p:txBody>
          <a:bodyPr>
            <a:normAutofit/>
          </a:bodyPr>
          <a:lstStyle/>
          <a:p>
            <a:pPr fontAlgn="auto">
              <a:spcAft>
                <a:spcPts val="0"/>
              </a:spcAft>
              <a:defRPr/>
            </a:pPr>
            <a:r>
              <a:rPr lang="en-US" b="1" dirty="0"/>
              <a:t>Situation in FATA </a:t>
            </a:r>
            <a:r>
              <a:rPr lang="en-US" b="1" dirty="0" smtClean="0"/>
              <a:t>Today</a:t>
            </a:r>
            <a:endParaRPr lang="en-US" b="1" dirty="0"/>
          </a:p>
        </p:txBody>
      </p:sp>
      <p:sp>
        <p:nvSpPr>
          <p:cNvPr id="3" name="Content Placeholder 2"/>
          <p:cNvSpPr>
            <a:spLocks noGrp="1"/>
          </p:cNvSpPr>
          <p:nvPr>
            <p:ph idx="1"/>
          </p:nvPr>
        </p:nvSpPr>
        <p:spPr>
          <a:xfrm>
            <a:off x="1143000" y="914400"/>
            <a:ext cx="7848600" cy="5791200"/>
          </a:xfrm>
        </p:spPr>
        <p:txBody>
          <a:bodyPr>
            <a:normAutofit fontScale="85000" lnSpcReduction="20000"/>
          </a:bodyPr>
          <a:lstStyle/>
          <a:p>
            <a:pPr marL="365760" indent="-283464" eaLnBrk="1" fontAlgn="auto" hangingPunct="1">
              <a:spcAft>
                <a:spcPts val="0"/>
              </a:spcAft>
              <a:buFont typeface="Wingdings 2"/>
              <a:buChar char=""/>
              <a:defRPr/>
            </a:pPr>
            <a:r>
              <a:rPr lang="en-US" sz="3600" dirty="0" smtClean="0">
                <a:latin typeface="Calibri" pitchFamily="34" charset="0"/>
              </a:rPr>
              <a:t>War caused by 3 factors</a:t>
            </a:r>
          </a:p>
          <a:p>
            <a:pPr marL="640080" lvl="1" indent="-237744" eaLnBrk="1" fontAlgn="auto" hangingPunct="1">
              <a:spcAft>
                <a:spcPts val="0"/>
              </a:spcAft>
              <a:buFont typeface="Verdana"/>
              <a:buChar char="◦"/>
              <a:defRPr/>
            </a:pPr>
            <a:r>
              <a:rPr lang="en-US" sz="3400" dirty="0" smtClean="0">
                <a:latin typeface="Calibri" pitchFamily="34" charset="0"/>
              </a:rPr>
              <a:t>US invasion of Afghanistan </a:t>
            </a:r>
          </a:p>
          <a:p>
            <a:pPr marL="640080" lvl="1" indent="-237744" eaLnBrk="1" fontAlgn="auto" hangingPunct="1">
              <a:spcAft>
                <a:spcPts val="0"/>
              </a:spcAft>
              <a:buFont typeface="Verdana"/>
              <a:buChar char="◦"/>
              <a:defRPr/>
            </a:pPr>
            <a:r>
              <a:rPr lang="en-US" sz="3400" dirty="0" smtClean="0">
                <a:latin typeface="Calibri" pitchFamily="34" charset="0"/>
              </a:rPr>
              <a:t>Arrival of Islamist elements</a:t>
            </a:r>
          </a:p>
          <a:p>
            <a:pPr marL="640080" lvl="1" indent="-237744" eaLnBrk="1" fontAlgn="auto" hangingPunct="1">
              <a:spcAft>
                <a:spcPts val="0"/>
              </a:spcAft>
              <a:buFont typeface="Verdana"/>
              <a:buChar char="◦"/>
              <a:defRPr/>
            </a:pPr>
            <a:r>
              <a:rPr lang="en-US" sz="3400" dirty="0" smtClean="0">
                <a:latin typeface="Calibri" pitchFamily="34" charset="0"/>
              </a:rPr>
              <a:t>Poverty; Reflects elements of </a:t>
            </a:r>
            <a:r>
              <a:rPr lang="en-US" sz="3400" dirty="0" err="1" smtClean="0">
                <a:latin typeface="Calibri" pitchFamily="34" charset="0"/>
              </a:rPr>
              <a:t>Naxalite</a:t>
            </a:r>
            <a:r>
              <a:rPr lang="en-US" sz="3400" dirty="0" smtClean="0">
                <a:latin typeface="Calibri" pitchFamily="34" charset="0"/>
              </a:rPr>
              <a:t> typology </a:t>
            </a:r>
          </a:p>
          <a:p>
            <a:pPr marL="640080" lvl="1" indent="-237744" eaLnBrk="1" fontAlgn="auto" hangingPunct="1">
              <a:spcAft>
                <a:spcPts val="0"/>
              </a:spcAft>
              <a:buFont typeface="Verdana"/>
              <a:buChar char="◦"/>
              <a:defRPr/>
            </a:pPr>
            <a:endParaRPr lang="en-US" sz="900" dirty="0" smtClean="0">
              <a:latin typeface="Calibri" pitchFamily="34" charset="0"/>
            </a:endParaRPr>
          </a:p>
          <a:p>
            <a:pPr marL="365760" indent="-283464" algn="just" eaLnBrk="1" fontAlgn="auto" hangingPunct="1">
              <a:spcAft>
                <a:spcPts val="0"/>
              </a:spcAft>
              <a:buFont typeface="Wingdings 2"/>
              <a:buChar char=""/>
              <a:defRPr/>
            </a:pPr>
            <a:r>
              <a:rPr lang="en-US" sz="3600" dirty="0" smtClean="0">
                <a:latin typeface="Calibri" pitchFamily="34" charset="0"/>
              </a:rPr>
              <a:t>Kashmiri proxy fighters</a:t>
            </a:r>
          </a:p>
          <a:p>
            <a:pPr marL="365760" indent="-283464" algn="just" eaLnBrk="1" fontAlgn="auto" hangingPunct="1">
              <a:spcAft>
                <a:spcPts val="0"/>
              </a:spcAft>
              <a:buFont typeface="Wingdings 2"/>
              <a:buChar char=""/>
              <a:defRPr/>
            </a:pPr>
            <a:r>
              <a:rPr lang="en-US" sz="3600" dirty="0" smtClean="0">
                <a:latin typeface="Calibri" pitchFamily="34" charset="0"/>
              </a:rPr>
              <a:t>Flawed Afghan battle plan Oct 2001 reliance on SFO, CIA, NA</a:t>
            </a:r>
          </a:p>
          <a:p>
            <a:pPr marL="365760" indent="-283464" algn="just" eaLnBrk="1" fontAlgn="auto" hangingPunct="1">
              <a:spcAft>
                <a:spcPts val="0"/>
              </a:spcAft>
              <a:buFont typeface="Wingdings 2"/>
              <a:buChar char=""/>
              <a:defRPr/>
            </a:pPr>
            <a:r>
              <a:rPr lang="en-US" sz="3600" dirty="0" smtClean="0">
                <a:latin typeface="Calibri" pitchFamily="34" charset="0"/>
              </a:rPr>
              <a:t>Impact of military action in breaking traditional patterns of control in Fata</a:t>
            </a:r>
          </a:p>
          <a:p>
            <a:pPr marL="365760" indent="-283464" algn="just" eaLnBrk="1" fontAlgn="auto" hangingPunct="1">
              <a:spcAft>
                <a:spcPts val="0"/>
              </a:spcAft>
              <a:buFont typeface="Wingdings 2"/>
              <a:buChar char=""/>
              <a:defRPr/>
            </a:pPr>
            <a:r>
              <a:rPr lang="en-US" sz="3600" dirty="0" smtClean="0">
                <a:latin typeface="Calibri" pitchFamily="34" charset="0"/>
              </a:rPr>
              <a:t>There is respite in violence</a:t>
            </a:r>
          </a:p>
          <a:p>
            <a:pPr marL="365760" indent="-283464" algn="just" eaLnBrk="1" fontAlgn="auto" hangingPunct="1">
              <a:spcAft>
                <a:spcPts val="0"/>
              </a:spcAft>
              <a:buFont typeface="Wingdings 2"/>
              <a:buChar char=""/>
              <a:defRPr/>
            </a:pPr>
            <a:r>
              <a:rPr lang="en-US" sz="3600" dirty="0" smtClean="0">
                <a:latin typeface="Calibri" pitchFamily="34" charset="0"/>
              </a:rPr>
              <a:t>The war has shifted to urban Pakistan/</a:t>
            </a:r>
            <a:r>
              <a:rPr lang="en-US" sz="3600" dirty="0" err="1" smtClean="0">
                <a:latin typeface="Calibri" pitchFamily="34" charset="0"/>
              </a:rPr>
              <a:t>Malakand</a:t>
            </a:r>
            <a:r>
              <a:rPr lang="en-US" sz="3600" dirty="0" smtClean="0">
                <a:latin typeface="Calibri" pitchFamily="34" charset="0"/>
              </a:rPr>
              <a:t>/</a:t>
            </a:r>
            <a:r>
              <a:rPr lang="en-US" sz="3600" dirty="0" err="1" smtClean="0">
                <a:latin typeface="Calibri" pitchFamily="34" charset="0"/>
              </a:rPr>
              <a:t>Kunar</a:t>
            </a:r>
            <a:r>
              <a:rPr lang="en-US" sz="3600" dirty="0" smtClean="0">
                <a:latin typeface="Calibri" pitchFamily="34" charset="0"/>
              </a:rPr>
              <a:t>/E. </a:t>
            </a:r>
            <a:r>
              <a:rPr lang="en-US" sz="3600" dirty="0" err="1" smtClean="0">
                <a:latin typeface="Calibri" pitchFamily="34" charset="0"/>
              </a:rPr>
              <a:t>Afg</a:t>
            </a:r>
            <a:endParaRPr lang="en-US" sz="3600" dirty="0" smtClean="0">
              <a:latin typeface="Calibri" pitchFamily="34" charset="0"/>
            </a:endParaRPr>
          </a:p>
        </p:txBody>
      </p:sp>
      <p:sp>
        <p:nvSpPr>
          <p:cNvPr id="11268" name="Subtitle 2"/>
          <p:cNvSpPr txBox="1">
            <a:spLocks/>
          </p:cNvSpPr>
          <p:nvPr/>
        </p:nvSpPr>
        <p:spPr bwMode="auto">
          <a:xfrm>
            <a:off x="152400" y="6248400"/>
            <a:ext cx="68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marL="2698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600"/>
              </a:spcBef>
              <a:buClr>
                <a:schemeClr val="accent1"/>
              </a:buClr>
              <a:buSzPct val="80000"/>
              <a:buFont typeface="Wingdings 2" pitchFamily="18" charset="2"/>
              <a:buNone/>
            </a:pPr>
            <a:r>
              <a:rPr lang="en-US" sz="2200" b="1">
                <a:solidFill>
                  <a:schemeClr val="bg1"/>
                </a:solidFill>
                <a:latin typeface="Calibri" pitchFamily="34" charset="0"/>
              </a:rPr>
              <a:t>5</a:t>
            </a:r>
          </a:p>
        </p:txBody>
      </p:sp>
      <p:sp>
        <p:nvSpPr>
          <p:cNvPr id="4" name="Slide Number Placeholder 3"/>
          <p:cNvSpPr>
            <a:spLocks noGrp="1"/>
          </p:cNvSpPr>
          <p:nvPr>
            <p:ph type="sldNum" sz="quarter" idx="12"/>
          </p:nvPr>
        </p:nvSpPr>
        <p:spPr/>
        <p:txBody>
          <a:bodyPr/>
          <a:lstStyle/>
          <a:p>
            <a:fld id="{9A6FFD19-6858-4FC0-A606-3EDEFED9A84A}" type="slidenum">
              <a:rPr lang="en-US" smtClean="0"/>
              <a:t>37</a:t>
            </a:fld>
            <a:endParaRPr lang="en-US"/>
          </a:p>
        </p:txBody>
      </p:sp>
    </p:spTree>
    <p:extLst>
      <p:ext uri="{BB962C8B-B14F-4D97-AF65-F5344CB8AC3E}">
        <p14:creationId xmlns:p14="http://schemas.microsoft.com/office/powerpoint/2010/main" val="34096483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The Paradox of the Hindu Kush Wars</a:t>
            </a:r>
            <a:endParaRPr lang="en-US" b="1" dirty="0">
              <a:solidFill>
                <a:srgbClr val="FF0000"/>
              </a:solidFill>
            </a:endParaRPr>
          </a:p>
        </p:txBody>
      </p:sp>
      <p:sp>
        <p:nvSpPr>
          <p:cNvPr id="3" name="Content Placeholder 2"/>
          <p:cNvSpPr>
            <a:spLocks noGrp="1"/>
          </p:cNvSpPr>
          <p:nvPr>
            <p:ph idx="1"/>
          </p:nvPr>
        </p:nvSpPr>
        <p:spPr/>
        <p:txBody>
          <a:bodyPr/>
          <a:lstStyle/>
          <a:p>
            <a:pPr marL="0" indent="0" algn="just">
              <a:buNone/>
            </a:pPr>
            <a:r>
              <a:rPr lang="en-US" dirty="0" smtClean="0"/>
              <a:t>Hidden behind the JIHAD against the SOVIETS from </a:t>
            </a:r>
            <a:r>
              <a:rPr lang="en-US" b="1" dirty="0" smtClean="0"/>
              <a:t>1980-89</a:t>
            </a:r>
            <a:r>
              <a:rPr lang="en-US" dirty="0" smtClean="0"/>
              <a:t>, the AFGHAN CIVIL WAR </a:t>
            </a:r>
            <a:r>
              <a:rPr lang="en-US" b="1" dirty="0" smtClean="0"/>
              <a:t>1990-96</a:t>
            </a:r>
            <a:r>
              <a:rPr lang="en-US" dirty="0" smtClean="0"/>
              <a:t>, the TALIBAN rule </a:t>
            </a:r>
            <a:r>
              <a:rPr lang="en-US" b="1" dirty="0" smtClean="0"/>
              <a:t>1996-2001</a:t>
            </a:r>
            <a:r>
              <a:rPr lang="en-US" dirty="0" smtClean="0"/>
              <a:t> and in the WAR against Terrorism </a:t>
            </a:r>
            <a:r>
              <a:rPr lang="en-US" b="1" dirty="0" smtClean="0"/>
              <a:t>2001-14</a:t>
            </a:r>
            <a:r>
              <a:rPr lang="en-US" dirty="0" smtClean="0"/>
              <a:t> is a period of 30 years of </a:t>
            </a:r>
            <a:r>
              <a:rPr lang="en-US" b="1" dirty="0" smtClean="0"/>
              <a:t>GENOCIDAL WAR </a:t>
            </a:r>
            <a:r>
              <a:rPr lang="en-US" dirty="0" smtClean="0"/>
              <a:t>against the </a:t>
            </a:r>
            <a:r>
              <a:rPr lang="en-US" dirty="0" err="1" smtClean="0"/>
              <a:t>Pakhtun</a:t>
            </a:r>
            <a:r>
              <a:rPr lang="en-US" dirty="0" smtClean="0"/>
              <a:t> – </a:t>
            </a:r>
            <a:r>
              <a:rPr lang="en-US" i="1" dirty="0" smtClean="0"/>
              <a:t>Unfortunately it will not be ending in 2014</a:t>
            </a:r>
            <a:r>
              <a:rPr lang="en-US" dirty="0" smtClean="0"/>
              <a:t>. See the following MAPS.</a:t>
            </a:r>
            <a:endParaRPr lang="en-US" dirty="0"/>
          </a:p>
        </p:txBody>
      </p:sp>
      <p:sp>
        <p:nvSpPr>
          <p:cNvPr id="4" name="Slide Number Placeholder 3"/>
          <p:cNvSpPr>
            <a:spLocks noGrp="1"/>
          </p:cNvSpPr>
          <p:nvPr>
            <p:ph type="sldNum" sz="quarter" idx="12"/>
          </p:nvPr>
        </p:nvSpPr>
        <p:spPr/>
        <p:txBody>
          <a:bodyPr/>
          <a:lstStyle/>
          <a:p>
            <a:fld id="{9A6FFD19-6858-4FC0-A606-3EDEFED9A84A}" type="slidenum">
              <a:rPr lang="en-US" smtClean="0"/>
              <a:t>38</a:t>
            </a:fld>
            <a:endParaRPr lang="en-US"/>
          </a:p>
        </p:txBody>
      </p:sp>
    </p:spTree>
    <p:extLst>
      <p:ext uri="{BB962C8B-B14F-4D97-AF65-F5344CB8AC3E}">
        <p14:creationId xmlns:p14="http://schemas.microsoft.com/office/powerpoint/2010/main" val="16522667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Raphael </a:t>
            </a:r>
            <a:r>
              <a:rPr lang="en-US" b="1" dirty="0" err="1" smtClean="0"/>
              <a:t>Lemkin</a:t>
            </a:r>
            <a:r>
              <a:rPr lang="en-US" b="1" dirty="0" smtClean="0"/>
              <a:t> (1944</a:t>
            </a:r>
            <a:r>
              <a:rPr lang="en-US" b="1" dirty="0" smtClean="0"/>
              <a:t>)</a:t>
            </a:r>
            <a:br>
              <a:rPr lang="en-US" b="1" dirty="0" smtClean="0"/>
            </a:br>
            <a:r>
              <a:rPr lang="en-US" b="1" dirty="0" smtClean="0"/>
              <a:t>‘Genocide’</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By </a:t>
            </a:r>
            <a:r>
              <a:rPr lang="en-US" dirty="0"/>
              <a:t>'genocide' we mean the destruction of an ethnic group . . . . Generally speaking, genocide does not necessarily mean the immediate destruction of a nation……..The objectives of such a plan would be </a:t>
            </a:r>
            <a:r>
              <a:rPr lang="en-US" dirty="0">
                <a:solidFill>
                  <a:srgbClr val="FF0000"/>
                </a:solidFill>
              </a:rPr>
              <a:t>disintegration of the political and social institutions, of culture, language, national feelings, religion, and the economic existence of national groups, and the destruction of the personal security, liberty, health, dignity, and even the lives of the individuals belonging to such groups</a:t>
            </a:r>
          </a:p>
          <a:p>
            <a:endParaRPr lang="en-US" dirty="0"/>
          </a:p>
        </p:txBody>
      </p:sp>
      <p:sp>
        <p:nvSpPr>
          <p:cNvPr id="4" name="Slide Number Placeholder 3"/>
          <p:cNvSpPr>
            <a:spLocks noGrp="1"/>
          </p:cNvSpPr>
          <p:nvPr>
            <p:ph type="sldNum" sz="quarter" idx="12"/>
          </p:nvPr>
        </p:nvSpPr>
        <p:spPr/>
        <p:txBody>
          <a:bodyPr/>
          <a:lstStyle/>
          <a:p>
            <a:fld id="{9A6FFD19-6858-4FC0-A606-3EDEFED9A84A}" type="slidenum">
              <a:rPr lang="en-US" smtClean="0"/>
              <a:t>39</a:t>
            </a:fld>
            <a:endParaRPr lang="en-US"/>
          </a:p>
        </p:txBody>
      </p:sp>
    </p:spTree>
    <p:extLst>
      <p:ext uri="{BB962C8B-B14F-4D97-AF65-F5344CB8AC3E}">
        <p14:creationId xmlns:p14="http://schemas.microsoft.com/office/powerpoint/2010/main" val="95839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Ghaffar Khan’s Views of Pushtuns</a:t>
            </a:r>
            <a:endParaRPr lang="en-US" dirty="0"/>
          </a:p>
        </p:txBody>
      </p:sp>
      <p:sp>
        <p:nvSpPr>
          <p:cNvPr id="3" name="Content Placeholder 2"/>
          <p:cNvSpPr>
            <a:spLocks noGrp="1"/>
          </p:cNvSpPr>
          <p:nvPr>
            <p:ph idx="1"/>
          </p:nvPr>
        </p:nvSpPr>
        <p:spPr>
          <a:xfrm>
            <a:off x="457200" y="1066800"/>
            <a:ext cx="8229600" cy="5059363"/>
          </a:xfrm>
        </p:spPr>
        <p:txBody>
          <a:bodyPr>
            <a:normAutofit fontScale="85000" lnSpcReduction="10000"/>
          </a:bodyPr>
          <a:lstStyle/>
          <a:p>
            <a:pPr marL="0" marR="0" indent="0">
              <a:lnSpc>
                <a:spcPct val="115000"/>
              </a:lnSpc>
              <a:spcBef>
                <a:spcPts val="0"/>
              </a:spcBef>
              <a:spcAft>
                <a:spcPts val="0"/>
              </a:spcAft>
              <a:buNone/>
            </a:pPr>
            <a:endParaRPr lang="en-US" dirty="0" smtClean="0">
              <a:latin typeface="Arial"/>
              <a:ea typeface="Calibri"/>
              <a:cs typeface="Times New Roman"/>
            </a:endParaRPr>
          </a:p>
          <a:p>
            <a:pPr marL="0" marR="0" indent="0" algn="just">
              <a:lnSpc>
                <a:spcPct val="115000"/>
              </a:lnSpc>
              <a:spcBef>
                <a:spcPts val="0"/>
              </a:spcBef>
              <a:spcAft>
                <a:spcPts val="0"/>
              </a:spcAft>
              <a:buNone/>
            </a:pPr>
            <a:r>
              <a:rPr lang="en-US" dirty="0" smtClean="0">
                <a:latin typeface="Arial"/>
                <a:ea typeface="Calibri"/>
                <a:cs typeface="Times New Roman"/>
              </a:rPr>
              <a:t>“The </a:t>
            </a:r>
            <a:r>
              <a:rPr lang="en-US" dirty="0" err="1">
                <a:latin typeface="Arial"/>
                <a:ea typeface="Calibri"/>
                <a:cs typeface="Times New Roman"/>
              </a:rPr>
              <a:t>Pathan</a:t>
            </a:r>
            <a:r>
              <a:rPr lang="en-US" dirty="0">
                <a:latin typeface="Arial"/>
                <a:ea typeface="Calibri"/>
                <a:cs typeface="Times New Roman"/>
              </a:rPr>
              <a:t> was inclined to be violent and their violence was directed against their own kith and kin; against their closest relations. They were like smoldering embers always ready to flare up and inflict harm and injury on their own brethren</a:t>
            </a:r>
            <a:r>
              <a:rPr lang="en-US" dirty="0" smtClean="0">
                <a:latin typeface="Arial"/>
                <a:ea typeface="Calibri"/>
                <a:cs typeface="Times New Roman"/>
              </a:rPr>
              <a:t>.</a:t>
            </a:r>
          </a:p>
          <a:p>
            <a:pPr marL="0" marR="0" indent="0" algn="just">
              <a:lnSpc>
                <a:spcPct val="115000"/>
              </a:lnSpc>
              <a:spcBef>
                <a:spcPts val="0"/>
              </a:spcBef>
              <a:spcAft>
                <a:spcPts val="0"/>
              </a:spcAft>
              <a:buNone/>
            </a:pPr>
            <a:endParaRPr lang="en-US" dirty="0">
              <a:latin typeface="Arial"/>
              <a:ea typeface="Calibri"/>
              <a:cs typeface="Times New Roman"/>
            </a:endParaRPr>
          </a:p>
          <a:p>
            <a:pPr marL="0" marR="0" indent="0" algn="just">
              <a:lnSpc>
                <a:spcPct val="115000"/>
              </a:lnSpc>
              <a:spcBef>
                <a:spcPts val="0"/>
              </a:spcBef>
              <a:spcAft>
                <a:spcPts val="1000"/>
              </a:spcAft>
              <a:buNone/>
            </a:pPr>
            <a:r>
              <a:rPr lang="en-US" dirty="0">
                <a:latin typeface="Arial"/>
                <a:ea typeface="Calibri"/>
                <a:cs typeface="Times New Roman"/>
              </a:rPr>
              <a:t>One of their worst characteristics was their habit of revenge. They badly needed to change their anti social customs, to check their violent outbursts and to practice good behavior.” (P. 88)</a:t>
            </a:r>
          </a:p>
          <a:p>
            <a:endParaRPr lang="en-US" dirty="0"/>
          </a:p>
        </p:txBody>
      </p:sp>
      <p:sp>
        <p:nvSpPr>
          <p:cNvPr id="4" name="Slide Number Placeholder 3"/>
          <p:cNvSpPr>
            <a:spLocks noGrp="1"/>
          </p:cNvSpPr>
          <p:nvPr>
            <p:ph type="sldNum" sz="quarter" idx="12"/>
          </p:nvPr>
        </p:nvSpPr>
        <p:spPr/>
        <p:txBody>
          <a:bodyPr/>
          <a:lstStyle/>
          <a:p>
            <a:fld id="{9A6FFD19-6858-4FC0-A606-3EDEFED9A84A}" type="slidenum">
              <a:rPr lang="en-US" smtClean="0"/>
              <a:t>4</a:t>
            </a:fld>
            <a:endParaRPr lang="en-US"/>
          </a:p>
        </p:txBody>
      </p:sp>
    </p:spTree>
    <p:extLst>
      <p:ext uri="{BB962C8B-B14F-4D97-AF65-F5344CB8AC3E}">
        <p14:creationId xmlns:p14="http://schemas.microsoft.com/office/powerpoint/2010/main" val="2049599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just"/>
            <a:r>
              <a:rPr lang="en-US" sz="2400" b="1" i="1" dirty="0" smtClean="0">
                <a:solidFill>
                  <a:srgbClr val="FF0000"/>
                </a:solidFill>
              </a:rPr>
              <a:t>The Convention on the Prevention and Punishment of the Crime of Genocide (CPPCG) was adopted by the UN General Assembly on 9 December 1948 and came into effect on 12 January 1951</a:t>
            </a:r>
            <a:endParaRPr lang="en-US" sz="2400"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Any </a:t>
            </a:r>
            <a:r>
              <a:rPr lang="en-US" dirty="0"/>
              <a:t>of the following acts committed with intent to destroy, in whole or in part, a national, ethnical, racial or religious group, as such: killing members of the group; causing serious bodily or mental harm to members of the group; deliberately inflicting on the group conditions of life, calculated to bring about its physical destruction in whole or in part; imposing measures intended to prevent births within the group; [and] forcibly transferring children of the group to another group.</a:t>
            </a:r>
          </a:p>
          <a:p>
            <a:endParaRPr lang="en-US" dirty="0"/>
          </a:p>
        </p:txBody>
      </p:sp>
      <p:sp>
        <p:nvSpPr>
          <p:cNvPr id="4" name="Slide Number Placeholder 3"/>
          <p:cNvSpPr>
            <a:spLocks noGrp="1"/>
          </p:cNvSpPr>
          <p:nvPr>
            <p:ph type="sldNum" sz="quarter" idx="12"/>
          </p:nvPr>
        </p:nvSpPr>
        <p:spPr/>
        <p:txBody>
          <a:bodyPr/>
          <a:lstStyle/>
          <a:p>
            <a:fld id="{9A6FFD19-6858-4FC0-A606-3EDEFED9A84A}" type="slidenum">
              <a:rPr lang="en-US" smtClean="0"/>
              <a:t>40</a:t>
            </a:fld>
            <a:endParaRPr lang="en-US"/>
          </a:p>
        </p:txBody>
      </p:sp>
    </p:spTree>
    <p:extLst>
      <p:ext uri="{BB962C8B-B14F-4D97-AF65-F5344CB8AC3E}">
        <p14:creationId xmlns:p14="http://schemas.microsoft.com/office/powerpoint/2010/main" val="37297843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endParaRPr lang="en-US" smtClean="0"/>
          </a:p>
        </p:txBody>
      </p:sp>
      <p:sp>
        <p:nvSpPr>
          <p:cNvPr id="3075" name="Content Placeholder 2"/>
          <p:cNvSpPr>
            <a:spLocks noGrp="1"/>
          </p:cNvSpPr>
          <p:nvPr>
            <p:ph idx="1"/>
          </p:nvPr>
        </p:nvSpPr>
        <p:spPr/>
        <p:txBody>
          <a:bodyPr/>
          <a:lstStyle/>
          <a:p>
            <a:pPr eaLnBrk="1" hangingPunct="1"/>
            <a:endParaRPr lang="en-US" smtClean="0"/>
          </a:p>
        </p:txBody>
      </p:sp>
      <p:pic>
        <p:nvPicPr>
          <p:cNvPr id="3076" name="Picture 8" descr="C:\Documents and Settings\kashifm\My Documents\Dropbox\Khalid &amp; Kashif\MAP OF DESTRUCTION OF PASHTUN AREAS\PAKISTANS KASHMEIR WAR 1947-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3538"/>
            <a:ext cx="8915400" cy="796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90600" y="838200"/>
            <a:ext cx="1752600" cy="707886"/>
          </a:xfrm>
          <a:prstGeom prst="rect">
            <a:avLst/>
          </a:prstGeom>
          <a:noFill/>
        </p:spPr>
        <p:txBody>
          <a:bodyPr wrap="square" rtlCol="0">
            <a:spAutoFit/>
          </a:bodyPr>
          <a:lstStyle/>
          <a:p>
            <a:r>
              <a:rPr lang="en-US" sz="4000" dirty="0" smtClean="0"/>
              <a:t>1947</a:t>
            </a:r>
            <a:endParaRPr lang="en-US" dirty="0"/>
          </a:p>
        </p:txBody>
      </p:sp>
      <p:sp>
        <p:nvSpPr>
          <p:cNvPr id="3" name="Slide Number Placeholder 2"/>
          <p:cNvSpPr>
            <a:spLocks noGrp="1"/>
          </p:cNvSpPr>
          <p:nvPr>
            <p:ph type="sldNum" sz="quarter" idx="12"/>
          </p:nvPr>
        </p:nvSpPr>
        <p:spPr/>
        <p:txBody>
          <a:bodyPr/>
          <a:lstStyle/>
          <a:p>
            <a:fld id="{9A6FFD19-6858-4FC0-A606-3EDEFED9A84A}" type="slidenum">
              <a:rPr lang="en-US" smtClean="0"/>
              <a:t>41</a:t>
            </a:fld>
            <a:endParaRPr lang="en-US"/>
          </a:p>
        </p:txBody>
      </p:sp>
    </p:spTree>
    <p:extLst>
      <p:ext uri="{BB962C8B-B14F-4D97-AF65-F5344CB8AC3E}">
        <p14:creationId xmlns:p14="http://schemas.microsoft.com/office/powerpoint/2010/main" val="16713471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en-US" smtClean="0"/>
          </a:p>
        </p:txBody>
      </p:sp>
      <p:sp>
        <p:nvSpPr>
          <p:cNvPr id="5123" name="Content Placeholder 2"/>
          <p:cNvSpPr>
            <a:spLocks noGrp="1"/>
          </p:cNvSpPr>
          <p:nvPr>
            <p:ph idx="1"/>
          </p:nvPr>
        </p:nvSpPr>
        <p:spPr/>
        <p:txBody>
          <a:bodyPr/>
          <a:lstStyle/>
          <a:p>
            <a:endParaRPr lang="en-US" smtClean="0"/>
          </a:p>
        </p:txBody>
      </p:sp>
      <p:pic>
        <p:nvPicPr>
          <p:cNvPr id="5124" name="Picture 5" descr="C:\Documents and Settings\Administrator\Desktop\Untitled-3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163"/>
            <a:ext cx="8763000"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3400" y="228600"/>
            <a:ext cx="3810000" cy="707886"/>
          </a:xfrm>
          <a:prstGeom prst="rect">
            <a:avLst/>
          </a:prstGeom>
          <a:noFill/>
        </p:spPr>
        <p:txBody>
          <a:bodyPr wrap="square" rtlCol="0">
            <a:spAutoFit/>
          </a:bodyPr>
          <a:lstStyle/>
          <a:p>
            <a:r>
              <a:rPr lang="en-US" sz="4000" dirty="0" smtClean="0">
                <a:solidFill>
                  <a:srgbClr val="FFFF00"/>
                </a:solidFill>
              </a:rPr>
              <a:t>Soviet War</a:t>
            </a:r>
            <a:endParaRPr lang="en-US" dirty="0">
              <a:solidFill>
                <a:srgbClr val="FFFF00"/>
              </a:solidFill>
            </a:endParaRPr>
          </a:p>
        </p:txBody>
      </p:sp>
      <p:sp>
        <p:nvSpPr>
          <p:cNvPr id="2" name="Slide Number Placeholder 1"/>
          <p:cNvSpPr>
            <a:spLocks noGrp="1"/>
          </p:cNvSpPr>
          <p:nvPr>
            <p:ph type="sldNum" sz="quarter" idx="12"/>
          </p:nvPr>
        </p:nvSpPr>
        <p:spPr/>
        <p:txBody>
          <a:bodyPr/>
          <a:lstStyle/>
          <a:p>
            <a:fld id="{9A6FFD19-6858-4FC0-A606-3EDEFED9A84A}" type="slidenum">
              <a:rPr lang="en-US" smtClean="0"/>
              <a:t>42</a:t>
            </a:fld>
            <a:endParaRPr lang="en-US"/>
          </a:p>
        </p:txBody>
      </p:sp>
    </p:spTree>
    <p:extLst>
      <p:ext uri="{BB962C8B-B14F-4D97-AF65-F5344CB8AC3E}">
        <p14:creationId xmlns:p14="http://schemas.microsoft.com/office/powerpoint/2010/main" val="30735123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endParaRPr lang="en-US" smtClean="0"/>
          </a:p>
        </p:txBody>
      </p:sp>
      <p:sp>
        <p:nvSpPr>
          <p:cNvPr id="4099" name="Content Placeholder 2"/>
          <p:cNvSpPr>
            <a:spLocks noGrp="1"/>
          </p:cNvSpPr>
          <p:nvPr>
            <p:ph idx="1"/>
          </p:nvPr>
        </p:nvSpPr>
        <p:spPr/>
        <p:txBody>
          <a:bodyPr/>
          <a:lstStyle/>
          <a:p>
            <a:pPr eaLnBrk="1" hangingPunct="1"/>
            <a:endParaRPr lang="en-US" smtClean="0"/>
          </a:p>
        </p:txBody>
      </p:sp>
      <p:pic>
        <p:nvPicPr>
          <p:cNvPr id="4100" name="Picture 7" descr="C:\Documents and Settings\kashifm\My Documents\Dropbox\Khalid &amp; Kashif\MAP OF DESTRUCTION OF PASHTUN AREAS\AREA DAMAGED BY USS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8718550" cy="778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A6FFD19-6858-4FC0-A606-3EDEFED9A84A}" type="slidenum">
              <a:rPr lang="en-US" smtClean="0"/>
              <a:t>43</a:t>
            </a:fld>
            <a:endParaRPr lang="en-US"/>
          </a:p>
        </p:txBody>
      </p:sp>
    </p:spTree>
    <p:extLst>
      <p:ext uri="{BB962C8B-B14F-4D97-AF65-F5344CB8AC3E}">
        <p14:creationId xmlns:p14="http://schemas.microsoft.com/office/powerpoint/2010/main" val="20684300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endParaRPr lang="en-US" smtClean="0"/>
          </a:p>
        </p:txBody>
      </p:sp>
      <p:sp>
        <p:nvSpPr>
          <p:cNvPr id="6147" name="Content Placeholder 2"/>
          <p:cNvSpPr>
            <a:spLocks noGrp="1"/>
          </p:cNvSpPr>
          <p:nvPr>
            <p:ph idx="1"/>
          </p:nvPr>
        </p:nvSpPr>
        <p:spPr/>
        <p:txBody>
          <a:bodyPr/>
          <a:lstStyle/>
          <a:p>
            <a:pPr eaLnBrk="1" hangingPunct="1"/>
            <a:endParaRPr lang="en-US" smtClean="0"/>
          </a:p>
        </p:txBody>
      </p:sp>
      <p:pic>
        <p:nvPicPr>
          <p:cNvPr id="6148" name="Picture 4" descr="C:\Documents and Settings\kashifm\My Documents\Dropbox\Khalid &amp; Kashif\MAP OF DESTRUCTION OF PASHTUN AREAS\MAJOR ISI BASE AREAS IN AFGHAN W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220075" cy="734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A6FFD19-6858-4FC0-A606-3EDEFED9A84A}" type="slidenum">
              <a:rPr lang="en-US" smtClean="0"/>
              <a:t>44</a:t>
            </a:fld>
            <a:endParaRPr lang="en-US"/>
          </a:p>
        </p:txBody>
      </p:sp>
    </p:spTree>
    <p:extLst>
      <p:ext uri="{BB962C8B-B14F-4D97-AF65-F5344CB8AC3E}">
        <p14:creationId xmlns:p14="http://schemas.microsoft.com/office/powerpoint/2010/main" val="17008608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endParaRPr lang="en-US" smtClean="0"/>
          </a:p>
        </p:txBody>
      </p:sp>
      <p:sp>
        <p:nvSpPr>
          <p:cNvPr id="7171" name="Content Placeholder 2"/>
          <p:cNvSpPr>
            <a:spLocks noGrp="1"/>
          </p:cNvSpPr>
          <p:nvPr>
            <p:ph idx="1"/>
          </p:nvPr>
        </p:nvSpPr>
        <p:spPr/>
        <p:txBody>
          <a:bodyPr/>
          <a:lstStyle/>
          <a:p>
            <a:pPr eaLnBrk="1" hangingPunct="1"/>
            <a:endParaRPr lang="en-US" smtClean="0"/>
          </a:p>
        </p:txBody>
      </p:sp>
      <p:pic>
        <p:nvPicPr>
          <p:cNvPr id="7172" name="Picture 6" descr="C:\Documents and Settings\kashifm\My Documents\Dropbox\Khalid &amp; Kashif\MAP OF DESTRUCTION OF PASHTUN AREAS\MAJOR AREA WHERE RELIGIOUS SEMINARIES WERE CONSTRUCTED IN CIA-ISI-SAUDI WAR AGAINST USS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0"/>
            <a:ext cx="8848725" cy="79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A6FFD19-6858-4FC0-A606-3EDEFED9A84A}" type="slidenum">
              <a:rPr lang="en-US" smtClean="0"/>
              <a:t>45</a:t>
            </a:fld>
            <a:endParaRPr lang="en-US"/>
          </a:p>
        </p:txBody>
      </p:sp>
    </p:spTree>
    <p:extLst>
      <p:ext uri="{BB962C8B-B14F-4D97-AF65-F5344CB8AC3E}">
        <p14:creationId xmlns:p14="http://schemas.microsoft.com/office/powerpoint/2010/main" val="2672651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en-US" smtClean="0"/>
          </a:p>
        </p:txBody>
      </p:sp>
      <p:sp>
        <p:nvSpPr>
          <p:cNvPr id="8195" name="Content Placeholder 2"/>
          <p:cNvSpPr>
            <a:spLocks noGrp="1"/>
          </p:cNvSpPr>
          <p:nvPr>
            <p:ph idx="1"/>
          </p:nvPr>
        </p:nvSpPr>
        <p:spPr/>
        <p:txBody>
          <a:bodyPr/>
          <a:lstStyle/>
          <a:p>
            <a:pPr eaLnBrk="1" hangingPunct="1"/>
            <a:endParaRPr lang="en-US" smtClean="0"/>
          </a:p>
        </p:txBody>
      </p:sp>
      <p:pic>
        <p:nvPicPr>
          <p:cNvPr id="8196" name="Picture 5" descr="C:\Documents and Settings\kashifm\My Documents\Dropbox\Khalid &amp; Kashif\MAP OF DESTRUCTION OF PASHTUN AREAS\MAJOR FIGHTING AREA IN US AFGHAN W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099425" cy="723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A6FFD19-6858-4FC0-A606-3EDEFED9A84A}" type="slidenum">
              <a:rPr lang="en-US" smtClean="0"/>
              <a:t>46</a:t>
            </a:fld>
            <a:endParaRPr lang="en-US"/>
          </a:p>
        </p:txBody>
      </p:sp>
    </p:spTree>
    <p:extLst>
      <p:ext uri="{BB962C8B-B14F-4D97-AF65-F5344CB8AC3E}">
        <p14:creationId xmlns:p14="http://schemas.microsoft.com/office/powerpoint/2010/main" val="28759037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endParaRPr lang="en-US" smtClean="0"/>
          </a:p>
        </p:txBody>
      </p:sp>
      <p:sp>
        <p:nvSpPr>
          <p:cNvPr id="10243" name="Content Placeholder 2"/>
          <p:cNvSpPr>
            <a:spLocks noGrp="1"/>
          </p:cNvSpPr>
          <p:nvPr>
            <p:ph idx="1"/>
          </p:nvPr>
        </p:nvSpPr>
        <p:spPr/>
        <p:txBody>
          <a:bodyPr/>
          <a:lstStyle/>
          <a:p>
            <a:pPr eaLnBrk="1" hangingPunct="1"/>
            <a:endParaRPr lang="en-US" smtClean="0"/>
          </a:p>
        </p:txBody>
      </p:sp>
      <p:pic>
        <p:nvPicPr>
          <p:cNvPr id="10244" name="Picture 3" descr="C:\Documents and Settings\kashifm\My Documents\Dropbox\Khalid &amp; Kashif\MAP OF DESTRUCTION OF PASHTUN AREAS\MAJOR PAKISTAN ARMY OPERATIONS AREA AGAINST PAKISTANI TALIB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050"/>
            <a:ext cx="8153400" cy="728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24000" y="762000"/>
            <a:ext cx="1752600" cy="707886"/>
          </a:xfrm>
          <a:prstGeom prst="rect">
            <a:avLst/>
          </a:prstGeom>
          <a:noFill/>
        </p:spPr>
        <p:txBody>
          <a:bodyPr wrap="square" rtlCol="0">
            <a:spAutoFit/>
          </a:bodyPr>
          <a:lstStyle/>
          <a:p>
            <a:r>
              <a:rPr lang="en-US" sz="4000" dirty="0" smtClean="0">
                <a:solidFill>
                  <a:srgbClr val="FFFF00"/>
                </a:solidFill>
              </a:rPr>
              <a:t>2005</a:t>
            </a:r>
            <a:endParaRPr lang="en-US" dirty="0">
              <a:solidFill>
                <a:srgbClr val="FFFF00"/>
              </a:solidFill>
            </a:endParaRPr>
          </a:p>
        </p:txBody>
      </p:sp>
      <p:sp>
        <p:nvSpPr>
          <p:cNvPr id="2" name="Slide Number Placeholder 1"/>
          <p:cNvSpPr>
            <a:spLocks noGrp="1"/>
          </p:cNvSpPr>
          <p:nvPr>
            <p:ph type="sldNum" sz="quarter" idx="12"/>
          </p:nvPr>
        </p:nvSpPr>
        <p:spPr/>
        <p:txBody>
          <a:bodyPr/>
          <a:lstStyle/>
          <a:p>
            <a:fld id="{9A6FFD19-6858-4FC0-A606-3EDEFED9A84A}" type="slidenum">
              <a:rPr lang="en-US" smtClean="0"/>
              <a:t>47</a:t>
            </a:fld>
            <a:endParaRPr lang="en-US"/>
          </a:p>
        </p:txBody>
      </p:sp>
    </p:spTree>
    <p:extLst>
      <p:ext uri="{BB962C8B-B14F-4D97-AF65-F5344CB8AC3E}">
        <p14:creationId xmlns:p14="http://schemas.microsoft.com/office/powerpoint/2010/main" val="21711271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ome.HOME\Dropbox\Khalid &amp; Kashif\map of causalities and dron are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715829" cy="697266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A6FFD19-6858-4FC0-A606-3EDEFED9A84A}" type="slidenum">
              <a:rPr lang="en-US" smtClean="0"/>
              <a:t>48</a:t>
            </a:fld>
            <a:endParaRPr lang="en-US"/>
          </a:p>
        </p:txBody>
      </p:sp>
    </p:spTree>
    <p:extLst>
      <p:ext uri="{BB962C8B-B14F-4D97-AF65-F5344CB8AC3E}">
        <p14:creationId xmlns:p14="http://schemas.microsoft.com/office/powerpoint/2010/main" val="11577511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endParaRPr lang="en-US" smtClean="0"/>
          </a:p>
        </p:txBody>
      </p:sp>
      <p:sp>
        <p:nvSpPr>
          <p:cNvPr id="9219" name="Content Placeholder 2"/>
          <p:cNvSpPr>
            <a:spLocks noGrp="1"/>
          </p:cNvSpPr>
          <p:nvPr>
            <p:ph idx="1"/>
          </p:nvPr>
        </p:nvSpPr>
        <p:spPr/>
        <p:txBody>
          <a:bodyPr/>
          <a:lstStyle/>
          <a:p>
            <a:pPr eaLnBrk="1" hangingPunct="1"/>
            <a:endParaRPr lang="en-US" smtClean="0"/>
          </a:p>
        </p:txBody>
      </p:sp>
      <p:pic>
        <p:nvPicPr>
          <p:cNvPr id="9220" name="Picture 2" descr="C:\Documents and Settings\kashifm\My Documents\Dropbox\Khalid &amp; Kashif\MAP OF DESTRUCTION OF PASHTUN AREAS\MAJOR US DRONE ATTAC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575"/>
            <a:ext cx="8582025" cy="766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A6FFD19-6858-4FC0-A606-3EDEFED9A84A}" type="slidenum">
              <a:rPr lang="en-US" smtClean="0"/>
              <a:t>49</a:t>
            </a:fld>
            <a:endParaRPr lang="en-US"/>
          </a:p>
        </p:txBody>
      </p:sp>
    </p:spTree>
    <p:extLst>
      <p:ext uri="{BB962C8B-B14F-4D97-AF65-F5344CB8AC3E}">
        <p14:creationId xmlns:p14="http://schemas.microsoft.com/office/powerpoint/2010/main" val="32495232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Social Organization-2</a:t>
            </a:r>
          </a:p>
        </p:txBody>
      </p:sp>
      <p:sp>
        <p:nvSpPr>
          <p:cNvPr id="3" name="Content Placeholder 2"/>
          <p:cNvSpPr>
            <a:spLocks noGrp="1"/>
          </p:cNvSpPr>
          <p:nvPr>
            <p:ph idx="1"/>
          </p:nvPr>
        </p:nvSpPr>
        <p:spPr/>
        <p:txBody>
          <a:bodyPr>
            <a:normAutofit/>
          </a:bodyPr>
          <a:lstStyle/>
          <a:p>
            <a:r>
              <a:rPr lang="en-US" dirty="0" smtClean="0"/>
              <a:t>Individuals in community</a:t>
            </a:r>
          </a:p>
          <a:p>
            <a:r>
              <a:rPr lang="en-US" dirty="0" smtClean="0"/>
              <a:t>Malik</a:t>
            </a:r>
          </a:p>
          <a:p>
            <a:r>
              <a:rPr lang="en-US" dirty="0" smtClean="0"/>
              <a:t>Mullah</a:t>
            </a:r>
          </a:p>
          <a:p>
            <a:r>
              <a:rPr lang="en-US" dirty="0" err="1" smtClean="0"/>
              <a:t>Lashkar</a:t>
            </a:r>
            <a:endParaRPr lang="en-US" dirty="0" smtClean="0"/>
          </a:p>
          <a:p>
            <a:r>
              <a:rPr lang="en-US" dirty="0" err="1" smtClean="0"/>
              <a:t>Hujra</a:t>
            </a:r>
            <a:endParaRPr lang="en-US" dirty="0" smtClean="0"/>
          </a:p>
          <a:p>
            <a:r>
              <a:rPr lang="en-US" dirty="0" err="1" smtClean="0"/>
              <a:t>Hamsayas</a:t>
            </a:r>
            <a:endParaRPr lang="en-US" dirty="0" smtClean="0"/>
          </a:p>
          <a:p>
            <a:r>
              <a:rPr lang="en-US" dirty="0" smtClean="0"/>
              <a:t>Nationalism</a:t>
            </a:r>
          </a:p>
        </p:txBody>
      </p:sp>
      <p:sp>
        <p:nvSpPr>
          <p:cNvPr id="4" name="Slide Number Placeholder 3"/>
          <p:cNvSpPr>
            <a:spLocks noGrp="1"/>
          </p:cNvSpPr>
          <p:nvPr>
            <p:ph type="sldNum" sz="quarter" idx="12"/>
          </p:nvPr>
        </p:nvSpPr>
        <p:spPr/>
        <p:txBody>
          <a:bodyPr/>
          <a:lstStyle/>
          <a:p>
            <a:fld id="{9A6FFD19-6858-4FC0-A606-3EDEFED9A84A}" type="slidenum">
              <a:rPr lang="en-US" smtClean="0"/>
              <a:t>5</a:t>
            </a:fld>
            <a:endParaRPr lang="en-US"/>
          </a:p>
        </p:txBody>
      </p:sp>
    </p:spTree>
    <p:extLst>
      <p:ext uri="{BB962C8B-B14F-4D97-AF65-F5344CB8AC3E}">
        <p14:creationId xmlns:p14="http://schemas.microsoft.com/office/powerpoint/2010/main" val="11034170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ome.HOME\Dropbox\Khalid &amp; Kashif\Al-Qaeda - Taliban’s Strategic Advant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0"/>
            <a:ext cx="6705600" cy="670559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A6FFD19-6858-4FC0-A606-3EDEFED9A84A}" type="slidenum">
              <a:rPr lang="en-US" smtClean="0"/>
              <a:t>50</a:t>
            </a:fld>
            <a:endParaRPr lang="en-US"/>
          </a:p>
        </p:txBody>
      </p:sp>
    </p:spTree>
    <p:extLst>
      <p:ext uri="{BB962C8B-B14F-4D97-AF65-F5344CB8AC3E}">
        <p14:creationId xmlns:p14="http://schemas.microsoft.com/office/powerpoint/2010/main" val="14953630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153400" cy="1143000"/>
          </a:xfrm>
        </p:spPr>
        <p:txBody>
          <a:bodyPr/>
          <a:lstStyle/>
          <a:p>
            <a:r>
              <a:rPr lang="en-US" sz="4000" b="1" dirty="0" smtClean="0"/>
              <a:t>Main reasons for lack of peace</a:t>
            </a:r>
          </a:p>
        </p:txBody>
      </p:sp>
      <p:sp>
        <p:nvSpPr>
          <p:cNvPr id="3" name="Content Placeholder 2"/>
          <p:cNvSpPr>
            <a:spLocks noGrp="1"/>
          </p:cNvSpPr>
          <p:nvPr>
            <p:ph idx="1"/>
          </p:nvPr>
        </p:nvSpPr>
        <p:spPr>
          <a:xfrm>
            <a:off x="457200" y="1371600"/>
            <a:ext cx="8229600" cy="4754563"/>
          </a:xfrm>
        </p:spPr>
        <p:txBody>
          <a:bodyPr>
            <a:normAutofit fontScale="85000" lnSpcReduction="20000"/>
          </a:bodyPr>
          <a:lstStyle/>
          <a:p>
            <a:pPr marL="493776" indent="-457200">
              <a:defRPr/>
            </a:pPr>
            <a:r>
              <a:rPr lang="en-US" dirty="0">
                <a:latin typeface="Calibri" pitchFamily="34" charset="0"/>
              </a:rPr>
              <a:t>Demographic pressure – </a:t>
            </a:r>
            <a:r>
              <a:rPr lang="en-US" i="1" dirty="0">
                <a:solidFill>
                  <a:srgbClr val="FF0000"/>
                </a:solidFill>
                <a:latin typeface="Calibri" pitchFamily="34" charset="0"/>
              </a:rPr>
              <a:t>The queue is broken </a:t>
            </a:r>
          </a:p>
          <a:p>
            <a:pPr marL="493776" indent="-457200">
              <a:defRPr/>
            </a:pPr>
            <a:r>
              <a:rPr lang="en-US" dirty="0" smtClean="0">
                <a:latin typeface="Calibri" pitchFamily="34" charset="0"/>
              </a:rPr>
              <a:t>Poor Governance</a:t>
            </a:r>
            <a:endParaRPr lang="en-US" dirty="0">
              <a:latin typeface="Calibri" pitchFamily="34" charset="0"/>
            </a:endParaRPr>
          </a:p>
          <a:p>
            <a:pPr marL="493776" indent="-457200">
              <a:defRPr/>
            </a:pPr>
            <a:r>
              <a:rPr lang="en-US" i="1" dirty="0" smtClean="0">
                <a:solidFill>
                  <a:srgbClr val="FF0000"/>
                </a:solidFill>
                <a:latin typeface="Calibri" pitchFamily="34" charset="0"/>
              </a:rPr>
              <a:t>War</a:t>
            </a:r>
            <a:r>
              <a:rPr lang="en-US" dirty="0" smtClean="0">
                <a:latin typeface="Calibri" pitchFamily="34" charset="0"/>
              </a:rPr>
              <a:t> due to flawed foreign policy </a:t>
            </a:r>
            <a:r>
              <a:rPr lang="en-US" dirty="0" smtClean="0">
                <a:latin typeface="Calibri" pitchFamily="34" charset="0"/>
              </a:rPr>
              <a:t>in Afghanistan / Kashmir </a:t>
            </a:r>
          </a:p>
          <a:p>
            <a:pPr marL="493776" indent="-457200">
              <a:defRPr/>
            </a:pPr>
            <a:r>
              <a:rPr lang="en-US" dirty="0" smtClean="0">
                <a:latin typeface="Calibri" pitchFamily="34" charset="0"/>
              </a:rPr>
              <a:t>Precedence of belief over economics </a:t>
            </a:r>
          </a:p>
          <a:p>
            <a:pPr marL="493776" indent="-457200">
              <a:defRPr/>
            </a:pPr>
            <a:r>
              <a:rPr lang="en-US" dirty="0" err="1" smtClean="0">
                <a:latin typeface="Calibri" pitchFamily="34" charset="0"/>
              </a:rPr>
              <a:t>Rentier</a:t>
            </a:r>
            <a:r>
              <a:rPr lang="en-US" dirty="0" smtClean="0">
                <a:latin typeface="Calibri" pitchFamily="34" charset="0"/>
              </a:rPr>
              <a:t> economies </a:t>
            </a:r>
          </a:p>
          <a:p>
            <a:pPr marL="493776" indent="-457200">
              <a:defRPr/>
            </a:pPr>
            <a:r>
              <a:rPr lang="en-US" dirty="0" smtClean="0">
                <a:latin typeface="Calibri" pitchFamily="34" charset="0"/>
              </a:rPr>
              <a:t>Poverty</a:t>
            </a:r>
          </a:p>
          <a:p>
            <a:pPr marL="493776" indent="-457200">
              <a:defRPr/>
            </a:pPr>
            <a:r>
              <a:rPr lang="en-US" dirty="0" smtClean="0">
                <a:latin typeface="Calibri" pitchFamily="34" charset="0"/>
              </a:rPr>
              <a:t>Unemployment except in </a:t>
            </a:r>
            <a:r>
              <a:rPr lang="en-US" i="1" dirty="0" smtClean="0">
                <a:solidFill>
                  <a:srgbClr val="FF0000"/>
                </a:solidFill>
                <a:latin typeface="Calibri" pitchFamily="34" charset="0"/>
              </a:rPr>
              <a:t>violence industry</a:t>
            </a:r>
            <a:r>
              <a:rPr lang="en-US" dirty="0" smtClean="0">
                <a:latin typeface="Calibri" pitchFamily="34" charset="0"/>
              </a:rPr>
              <a:t> </a:t>
            </a:r>
            <a:endParaRPr lang="en-US" dirty="0">
              <a:latin typeface="Calibri" pitchFamily="34" charset="0"/>
            </a:endParaRPr>
          </a:p>
          <a:p>
            <a:pPr marL="493776" indent="-457200">
              <a:defRPr/>
            </a:pPr>
            <a:r>
              <a:rPr lang="en-US" dirty="0" smtClean="0">
                <a:latin typeface="Calibri" pitchFamily="34" charset="0"/>
              </a:rPr>
              <a:t>Weaponization </a:t>
            </a:r>
            <a:endParaRPr lang="en-US" dirty="0" smtClean="0">
              <a:latin typeface="Calibri" pitchFamily="34" charset="0"/>
            </a:endParaRPr>
          </a:p>
          <a:p>
            <a:pPr marL="493776" indent="-457200">
              <a:defRPr/>
            </a:pPr>
            <a:r>
              <a:rPr lang="en-US" dirty="0" smtClean="0">
                <a:latin typeface="Calibri" pitchFamily="34" charset="0"/>
              </a:rPr>
              <a:t>Drugs </a:t>
            </a:r>
          </a:p>
          <a:p>
            <a:pPr marL="493776" indent="-457200">
              <a:defRPr/>
            </a:pPr>
            <a:r>
              <a:rPr lang="en-US" dirty="0" smtClean="0">
                <a:latin typeface="Calibri" pitchFamily="34" charset="0"/>
              </a:rPr>
              <a:t>Lack of </a:t>
            </a:r>
            <a:r>
              <a:rPr lang="en-US" dirty="0" smtClean="0">
                <a:latin typeface="Calibri" pitchFamily="34" charset="0"/>
              </a:rPr>
              <a:t>empowerment </a:t>
            </a:r>
            <a:endParaRPr lang="en-US" dirty="0" smtClean="0">
              <a:latin typeface="Calibri" pitchFamily="34" charset="0"/>
            </a:endParaRPr>
          </a:p>
        </p:txBody>
      </p:sp>
      <p:sp>
        <p:nvSpPr>
          <p:cNvPr id="16388" name="Content Placeholder 1"/>
          <p:cNvSpPr txBox="1">
            <a:spLocks/>
          </p:cNvSpPr>
          <p:nvPr/>
        </p:nvSpPr>
        <p:spPr bwMode="auto">
          <a:xfrm>
            <a:off x="8458200" y="0"/>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ts val="600"/>
              </a:spcBef>
              <a:buClr>
                <a:schemeClr val="accent2"/>
              </a:buClr>
              <a:buSzPct val="85000"/>
            </a:pPr>
            <a:endParaRPr lang="en-US" sz="2600" dirty="0">
              <a:latin typeface="Calibri" pitchFamily="34" charset="0"/>
            </a:endParaRPr>
          </a:p>
        </p:txBody>
      </p:sp>
      <p:sp>
        <p:nvSpPr>
          <p:cNvPr id="2" name="Slide Number Placeholder 1"/>
          <p:cNvSpPr>
            <a:spLocks noGrp="1"/>
          </p:cNvSpPr>
          <p:nvPr>
            <p:ph type="sldNum" sz="quarter" idx="12"/>
          </p:nvPr>
        </p:nvSpPr>
        <p:spPr/>
        <p:txBody>
          <a:bodyPr/>
          <a:lstStyle/>
          <a:p>
            <a:fld id="{9A6FFD19-6858-4FC0-A606-3EDEFED9A84A}" type="slidenum">
              <a:rPr lang="en-US" smtClean="0"/>
              <a:t>51</a:t>
            </a:fld>
            <a:endParaRPr lang="en-US"/>
          </a:p>
        </p:txBody>
      </p:sp>
    </p:spTree>
    <p:extLst>
      <p:ext uri="{BB962C8B-B14F-4D97-AF65-F5344CB8AC3E}">
        <p14:creationId xmlns:p14="http://schemas.microsoft.com/office/powerpoint/2010/main" val="38681786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6FFD19-6858-4FC0-A606-3EDEFED9A84A}" type="slidenum">
              <a:rPr lang="en-US" smtClean="0"/>
              <a:t>52</a:t>
            </a:fld>
            <a:endParaRPr lang="en-US"/>
          </a:p>
        </p:txBody>
      </p:sp>
      <p:pic>
        <p:nvPicPr>
          <p:cNvPr id="1026" name="Picture 2" descr="L:\Clip Arts Images\Pictographs &amp; Clip Art\Thin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219201"/>
            <a:ext cx="5943600" cy="4953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457200" y="274638"/>
            <a:ext cx="8229600" cy="792162"/>
          </a:xfrm>
        </p:spPr>
        <p:txBody>
          <a:bodyPr>
            <a:noAutofit/>
          </a:bodyPr>
          <a:lstStyle/>
          <a:p>
            <a:r>
              <a:rPr lang="en-US" sz="4000" dirty="0" smtClean="0"/>
              <a:t>Prospects Post-2012</a:t>
            </a:r>
            <a:endParaRPr lang="en-US" sz="4000" dirty="0"/>
          </a:p>
        </p:txBody>
      </p:sp>
    </p:spTree>
    <p:extLst>
      <p:ext uri="{BB962C8B-B14F-4D97-AF65-F5344CB8AC3E}">
        <p14:creationId xmlns:p14="http://schemas.microsoft.com/office/powerpoint/2010/main" val="42106462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Predictions</a:t>
            </a:r>
            <a:br>
              <a:rPr lang="en-US" dirty="0" smtClean="0"/>
            </a:br>
            <a:endParaRPr lang="en-US" dirty="0"/>
          </a:p>
        </p:txBody>
      </p:sp>
      <p:sp>
        <p:nvSpPr>
          <p:cNvPr id="3" name="Content Placeholder 2"/>
          <p:cNvSpPr>
            <a:spLocks noGrp="1"/>
          </p:cNvSpPr>
          <p:nvPr>
            <p:ph idx="1"/>
          </p:nvPr>
        </p:nvSpPr>
        <p:spPr>
          <a:xfrm>
            <a:off x="457200" y="762000"/>
            <a:ext cx="8229600" cy="5791200"/>
          </a:xfrm>
        </p:spPr>
        <p:txBody>
          <a:bodyPr>
            <a:normAutofit fontScale="85000" lnSpcReduction="10000"/>
          </a:bodyPr>
          <a:lstStyle/>
          <a:p>
            <a:r>
              <a:rPr lang="en-US" dirty="0" smtClean="0"/>
              <a:t>Relations between US &amp; Pakistan will get worse leading to skirmishes; </a:t>
            </a:r>
            <a:r>
              <a:rPr lang="en-US" dirty="0"/>
              <a:t>Pakistan will be </a:t>
            </a:r>
            <a:r>
              <a:rPr lang="en-US" dirty="0" smtClean="0"/>
              <a:t>blamed in US elections for failure in Afghanistan. </a:t>
            </a:r>
            <a:r>
              <a:rPr lang="en-US" dirty="0" smtClean="0">
                <a:solidFill>
                  <a:srgbClr val="FF0000"/>
                </a:solidFill>
              </a:rPr>
              <a:t>US &amp; India will get closer</a:t>
            </a:r>
            <a:r>
              <a:rPr lang="en-US" dirty="0" smtClean="0"/>
              <a:t>.</a:t>
            </a:r>
          </a:p>
          <a:p>
            <a:r>
              <a:rPr lang="en-US" dirty="0" smtClean="0"/>
              <a:t>It will create tense civil-military relations in Pakistan</a:t>
            </a:r>
          </a:p>
          <a:p>
            <a:r>
              <a:rPr lang="en-US" dirty="0" smtClean="0"/>
              <a:t>Afghanistan will become more insecure</a:t>
            </a:r>
          </a:p>
          <a:p>
            <a:r>
              <a:rPr lang="en-US" dirty="0" smtClean="0"/>
              <a:t>International financial crisis will worsen evaporating any hope of funding for Afghan security. </a:t>
            </a:r>
            <a:r>
              <a:rPr lang="en-US" i="1" dirty="0" smtClean="0">
                <a:solidFill>
                  <a:srgbClr val="FF0000"/>
                </a:solidFill>
              </a:rPr>
              <a:t>ANA &amp; ANP need $ 7-9 billion a year</a:t>
            </a:r>
            <a:r>
              <a:rPr lang="en-US" dirty="0" smtClean="0"/>
              <a:t>.</a:t>
            </a:r>
          </a:p>
          <a:p>
            <a:r>
              <a:rPr lang="en-US" dirty="0" smtClean="0"/>
              <a:t>The Chicago Conference will not succeed – nations will want to leave Afg.</a:t>
            </a:r>
          </a:p>
          <a:p>
            <a:r>
              <a:rPr lang="en-US" dirty="0" smtClean="0"/>
              <a:t>US will retain forces beyond 2014 – </a:t>
            </a:r>
            <a:r>
              <a:rPr lang="en-US" dirty="0" smtClean="0">
                <a:solidFill>
                  <a:srgbClr val="FF0000"/>
                </a:solidFill>
              </a:rPr>
              <a:t>SFO &amp; Drone attacks will increase on Pakistan</a:t>
            </a:r>
          </a:p>
          <a:p>
            <a:r>
              <a:rPr lang="en-US" dirty="0" smtClean="0"/>
              <a:t>A new set of security &amp; foreign policy based on trade, openness and peace can transform the paradigm</a:t>
            </a:r>
          </a:p>
          <a:p>
            <a:endParaRPr lang="en-US" dirty="0"/>
          </a:p>
        </p:txBody>
      </p:sp>
      <p:sp>
        <p:nvSpPr>
          <p:cNvPr id="4" name="Slide Number Placeholder 3"/>
          <p:cNvSpPr>
            <a:spLocks noGrp="1"/>
          </p:cNvSpPr>
          <p:nvPr>
            <p:ph type="sldNum" sz="quarter" idx="12"/>
          </p:nvPr>
        </p:nvSpPr>
        <p:spPr/>
        <p:txBody>
          <a:bodyPr/>
          <a:lstStyle/>
          <a:p>
            <a:fld id="{9A6FFD19-6858-4FC0-A606-3EDEFED9A84A}" type="slidenum">
              <a:rPr lang="en-US" smtClean="0"/>
              <a:t>53</a:t>
            </a:fld>
            <a:endParaRPr lang="en-US"/>
          </a:p>
        </p:txBody>
      </p:sp>
    </p:spTree>
    <p:extLst>
      <p:ext uri="{BB962C8B-B14F-4D97-AF65-F5344CB8AC3E}">
        <p14:creationId xmlns:p14="http://schemas.microsoft.com/office/powerpoint/2010/main" val="1001967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6FFD19-6858-4FC0-A606-3EDEFED9A84A}" type="slidenum">
              <a:rPr lang="en-US" smtClean="0"/>
              <a:t>54</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5738"/>
            <a:ext cx="7772400"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9523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4763" y="9525"/>
            <a:ext cx="6802437"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4"/>
          </p:nvPr>
        </p:nvSpPr>
        <p:spPr/>
        <p:txBody>
          <a:bodyPr/>
          <a:lstStyle/>
          <a:p>
            <a:pPr>
              <a:defRPr/>
            </a:pPr>
            <a:fld id="{2EFF10DB-52D5-49ED-B636-A3B0218A1828}" type="slidenum">
              <a:rPr lang="en-US" smtClean="0"/>
              <a:pPr>
                <a:defRPr/>
              </a:pPr>
              <a:t>55</a:t>
            </a:fld>
            <a:endParaRPr lang="en-US" dirty="0"/>
          </a:p>
        </p:txBody>
      </p:sp>
    </p:spTree>
    <p:extLst>
      <p:ext uri="{BB962C8B-B14F-4D97-AF65-F5344CB8AC3E}">
        <p14:creationId xmlns:p14="http://schemas.microsoft.com/office/powerpoint/2010/main" val="490196608"/>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8088" y="0"/>
            <a:ext cx="68691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4"/>
          </p:nvPr>
        </p:nvSpPr>
        <p:spPr/>
        <p:txBody>
          <a:bodyPr/>
          <a:lstStyle/>
          <a:p>
            <a:pPr>
              <a:defRPr/>
            </a:pPr>
            <a:fld id="{2EFF10DB-52D5-49ED-B636-A3B0218A1828}" type="slidenum">
              <a:rPr lang="en-US" smtClean="0"/>
              <a:pPr>
                <a:defRPr/>
              </a:pPr>
              <a:t>56</a:t>
            </a:fld>
            <a:endParaRPr lang="en-US" dirty="0"/>
          </a:p>
        </p:txBody>
      </p:sp>
    </p:spTree>
    <p:extLst>
      <p:ext uri="{BB962C8B-B14F-4D97-AF65-F5344CB8AC3E}">
        <p14:creationId xmlns:p14="http://schemas.microsoft.com/office/powerpoint/2010/main" val="2156097584"/>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endParaRPr lang="en-US" smtClean="0"/>
          </a:p>
        </p:txBody>
      </p:sp>
      <p:sp>
        <p:nvSpPr>
          <p:cNvPr id="3075" name="Content Placeholder 2"/>
          <p:cNvSpPr>
            <a:spLocks noGrp="1"/>
          </p:cNvSpPr>
          <p:nvPr>
            <p:ph idx="1"/>
          </p:nvPr>
        </p:nvSpPr>
        <p:spPr/>
        <p:txBody>
          <a:bodyPr/>
          <a:lstStyle/>
          <a:p>
            <a:pPr eaLnBrk="1" hangingPunct="1"/>
            <a:endParaRPr lang="en-US" smtClean="0"/>
          </a:p>
        </p:txBody>
      </p:sp>
      <p:pic>
        <p:nvPicPr>
          <p:cNvPr id="30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84201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7" name="Title 1"/>
          <p:cNvSpPr txBox="1">
            <a:spLocks/>
          </p:cNvSpPr>
          <p:nvPr/>
        </p:nvSpPr>
        <p:spPr bwMode="auto">
          <a:xfrm>
            <a:off x="-762000" y="457200"/>
            <a:ext cx="5181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sz="4400"/>
              <a:t>Proj – 1</a:t>
            </a:r>
          </a:p>
        </p:txBody>
      </p:sp>
      <p:sp>
        <p:nvSpPr>
          <p:cNvPr id="2" name="Slide Number Placeholder 1"/>
          <p:cNvSpPr>
            <a:spLocks noGrp="1"/>
          </p:cNvSpPr>
          <p:nvPr>
            <p:ph type="sldNum" sz="quarter" idx="12"/>
          </p:nvPr>
        </p:nvSpPr>
        <p:spPr/>
        <p:txBody>
          <a:bodyPr/>
          <a:lstStyle/>
          <a:p>
            <a:fld id="{9A6FFD19-6858-4FC0-A606-3EDEFED9A84A}" type="slidenum">
              <a:rPr lang="en-US" smtClean="0"/>
              <a:t>57</a:t>
            </a:fld>
            <a:endParaRPr lang="en-US"/>
          </a:p>
        </p:txBody>
      </p:sp>
    </p:spTree>
    <p:extLst>
      <p:ext uri="{BB962C8B-B14F-4D97-AF65-F5344CB8AC3E}">
        <p14:creationId xmlns:p14="http://schemas.microsoft.com/office/powerpoint/2010/main" val="19031901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endParaRPr lang="en-US" smtClean="0"/>
          </a:p>
        </p:txBody>
      </p:sp>
      <p:sp>
        <p:nvSpPr>
          <p:cNvPr id="5123" name="Content Placeholder 2"/>
          <p:cNvSpPr>
            <a:spLocks noGrp="1"/>
          </p:cNvSpPr>
          <p:nvPr>
            <p:ph idx="1"/>
          </p:nvPr>
        </p:nvSpPr>
        <p:spPr/>
        <p:txBody>
          <a:bodyPr/>
          <a:lstStyle/>
          <a:p>
            <a:pPr eaLnBrk="1" hangingPunct="1"/>
            <a:endParaRPr lang="en-US" smtClean="0"/>
          </a:p>
        </p:txBody>
      </p:sp>
      <p:pic>
        <p:nvPicPr>
          <p:cNvPr id="51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3838"/>
            <a:ext cx="8534400" cy="641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5" name="Title 1"/>
          <p:cNvSpPr txBox="1">
            <a:spLocks/>
          </p:cNvSpPr>
          <p:nvPr/>
        </p:nvSpPr>
        <p:spPr bwMode="auto">
          <a:xfrm>
            <a:off x="-762000" y="457200"/>
            <a:ext cx="5181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sz="4400"/>
              <a:t>Proj – 2</a:t>
            </a:r>
          </a:p>
        </p:txBody>
      </p:sp>
      <p:sp>
        <p:nvSpPr>
          <p:cNvPr id="2" name="Slide Number Placeholder 1"/>
          <p:cNvSpPr>
            <a:spLocks noGrp="1"/>
          </p:cNvSpPr>
          <p:nvPr>
            <p:ph type="sldNum" sz="quarter" idx="12"/>
          </p:nvPr>
        </p:nvSpPr>
        <p:spPr/>
        <p:txBody>
          <a:bodyPr/>
          <a:lstStyle/>
          <a:p>
            <a:fld id="{9A6FFD19-6858-4FC0-A606-3EDEFED9A84A}" type="slidenum">
              <a:rPr lang="en-US" smtClean="0"/>
              <a:t>58</a:t>
            </a:fld>
            <a:endParaRPr lang="en-US"/>
          </a:p>
        </p:txBody>
      </p:sp>
    </p:spTree>
    <p:extLst>
      <p:ext uri="{BB962C8B-B14F-4D97-AF65-F5344CB8AC3E}">
        <p14:creationId xmlns:p14="http://schemas.microsoft.com/office/powerpoint/2010/main" val="10357317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endParaRPr lang="en-US" smtClean="0"/>
          </a:p>
        </p:txBody>
      </p:sp>
      <p:sp>
        <p:nvSpPr>
          <p:cNvPr id="9219" name="Content Placeholder 2"/>
          <p:cNvSpPr>
            <a:spLocks noGrp="1"/>
          </p:cNvSpPr>
          <p:nvPr>
            <p:ph idx="1"/>
          </p:nvPr>
        </p:nvSpPr>
        <p:spPr/>
        <p:txBody>
          <a:bodyPr/>
          <a:lstStyle/>
          <a:p>
            <a:pPr eaLnBrk="1" hangingPunct="1"/>
            <a:endParaRPr lang="en-US" smtClean="0"/>
          </a:p>
        </p:txBody>
      </p:sp>
      <p:pic>
        <p:nvPicPr>
          <p:cNvPr id="922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3838"/>
            <a:ext cx="8534400" cy="641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Title 1"/>
          <p:cNvSpPr txBox="1">
            <a:spLocks/>
          </p:cNvSpPr>
          <p:nvPr/>
        </p:nvSpPr>
        <p:spPr bwMode="auto">
          <a:xfrm>
            <a:off x="-762000" y="457200"/>
            <a:ext cx="5181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sz="4400" dirty="0" err="1"/>
              <a:t>Proj</a:t>
            </a:r>
            <a:r>
              <a:rPr lang="en-US" sz="4400" dirty="0"/>
              <a:t> – </a:t>
            </a:r>
            <a:r>
              <a:rPr lang="en-US" sz="4400" dirty="0" smtClean="0"/>
              <a:t>3</a:t>
            </a:r>
            <a:endParaRPr lang="en-US" sz="4400" dirty="0"/>
          </a:p>
        </p:txBody>
      </p:sp>
      <p:sp>
        <p:nvSpPr>
          <p:cNvPr id="2" name="Slide Number Placeholder 1"/>
          <p:cNvSpPr>
            <a:spLocks noGrp="1"/>
          </p:cNvSpPr>
          <p:nvPr>
            <p:ph type="sldNum" sz="quarter" idx="12"/>
          </p:nvPr>
        </p:nvSpPr>
        <p:spPr/>
        <p:txBody>
          <a:bodyPr/>
          <a:lstStyle/>
          <a:p>
            <a:fld id="{9A6FFD19-6858-4FC0-A606-3EDEFED9A84A}" type="slidenum">
              <a:rPr lang="en-US" smtClean="0"/>
              <a:t>59</a:t>
            </a:fld>
            <a:endParaRPr lang="en-US"/>
          </a:p>
        </p:txBody>
      </p:sp>
    </p:spTree>
    <p:extLst>
      <p:ext uri="{BB962C8B-B14F-4D97-AF65-F5344CB8AC3E}">
        <p14:creationId xmlns:p14="http://schemas.microsoft.com/office/powerpoint/2010/main" val="3465125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57399" y="6222999"/>
            <a:ext cx="5486400" cy="566738"/>
          </a:xfrm>
        </p:spPr>
        <p:txBody>
          <a:bodyPr>
            <a:noAutofit/>
          </a:bodyPr>
          <a:lstStyle/>
          <a:p>
            <a:pPr algn="ctr"/>
            <a:r>
              <a:rPr lang="en-US" sz="4400" dirty="0" smtClean="0"/>
              <a:t>The </a:t>
            </a:r>
            <a:r>
              <a:rPr lang="en-US" sz="4400" dirty="0" err="1" smtClean="0"/>
              <a:t>Pathans</a:t>
            </a:r>
            <a:endParaRPr lang="en-US" sz="4400" dirty="0"/>
          </a:p>
        </p:txBody>
      </p:sp>
      <p:sp>
        <p:nvSpPr>
          <p:cNvPr id="4" name="Slide Number Placeholder 3"/>
          <p:cNvSpPr>
            <a:spLocks noGrp="1"/>
          </p:cNvSpPr>
          <p:nvPr>
            <p:ph type="sldNum" sz="quarter" idx="12"/>
          </p:nvPr>
        </p:nvSpPr>
        <p:spPr>
          <a:xfrm>
            <a:off x="2286000" y="152400"/>
            <a:ext cx="4800600" cy="365125"/>
          </a:xfrm>
        </p:spPr>
        <p:txBody>
          <a:bodyPr/>
          <a:lstStyle/>
          <a:p>
            <a:pPr algn="ctr"/>
            <a:r>
              <a:rPr lang="en-US" sz="3600" b="1" dirty="0" smtClean="0">
                <a:solidFill>
                  <a:schemeClr val="tx1"/>
                </a:solidFill>
              </a:rPr>
              <a:t>Sir Olaf </a:t>
            </a:r>
            <a:r>
              <a:rPr lang="en-US" sz="3600" b="1" dirty="0" err="1" smtClean="0">
                <a:solidFill>
                  <a:schemeClr val="tx1"/>
                </a:solidFill>
              </a:rPr>
              <a:t>Caroe</a:t>
            </a:r>
            <a:endParaRPr lang="en-US" sz="3600" b="1" dirty="0">
              <a:solidFill>
                <a:schemeClr val="tx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685800"/>
            <a:ext cx="3962399"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8763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Users\Home.HOME\Dropbox\Khalid &amp; Kashif\afghan-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24950" cy="68855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228600"/>
            <a:ext cx="3200400" cy="707886"/>
          </a:xfrm>
          <a:prstGeom prst="rect">
            <a:avLst/>
          </a:prstGeom>
          <a:noFill/>
        </p:spPr>
        <p:txBody>
          <a:bodyPr wrap="square" rtlCol="0">
            <a:spAutoFit/>
          </a:bodyPr>
          <a:lstStyle/>
          <a:p>
            <a:r>
              <a:rPr lang="en-US" sz="4000" dirty="0" smtClean="0"/>
              <a:t>Post 2014</a:t>
            </a:r>
            <a:endParaRPr lang="en-US" dirty="0"/>
          </a:p>
        </p:txBody>
      </p:sp>
      <p:sp>
        <p:nvSpPr>
          <p:cNvPr id="4" name="Slide Number Placeholder 3"/>
          <p:cNvSpPr>
            <a:spLocks noGrp="1"/>
          </p:cNvSpPr>
          <p:nvPr>
            <p:ph type="sldNum" sz="quarter" idx="12"/>
          </p:nvPr>
        </p:nvSpPr>
        <p:spPr/>
        <p:txBody>
          <a:bodyPr/>
          <a:lstStyle/>
          <a:p>
            <a:fld id="{9A6FFD19-6858-4FC0-A606-3EDEFED9A84A}" type="slidenum">
              <a:rPr lang="en-US" smtClean="0"/>
              <a:t>60</a:t>
            </a:fld>
            <a:endParaRPr lang="en-US"/>
          </a:p>
        </p:txBody>
      </p:sp>
    </p:spTree>
    <p:extLst>
      <p:ext uri="{BB962C8B-B14F-4D97-AF65-F5344CB8AC3E}">
        <p14:creationId xmlns:p14="http://schemas.microsoft.com/office/powerpoint/2010/main" val="33779816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153400" cy="1143000"/>
          </a:xfrm>
        </p:spPr>
        <p:txBody>
          <a:bodyPr/>
          <a:lstStyle/>
          <a:p>
            <a:r>
              <a:rPr lang="en-US" sz="4000" b="1" dirty="0" smtClean="0"/>
              <a:t>Conclusions</a:t>
            </a:r>
          </a:p>
        </p:txBody>
      </p:sp>
      <p:sp>
        <p:nvSpPr>
          <p:cNvPr id="3" name="Content Placeholder 2"/>
          <p:cNvSpPr>
            <a:spLocks noGrp="1"/>
          </p:cNvSpPr>
          <p:nvPr>
            <p:ph idx="1"/>
          </p:nvPr>
        </p:nvSpPr>
        <p:spPr>
          <a:xfrm>
            <a:off x="457200" y="1371600"/>
            <a:ext cx="8229600" cy="4754563"/>
          </a:xfrm>
        </p:spPr>
        <p:txBody>
          <a:bodyPr>
            <a:normAutofit fontScale="92500" lnSpcReduction="20000"/>
          </a:bodyPr>
          <a:lstStyle/>
          <a:p>
            <a:pPr marL="493776" indent="-457200">
              <a:defRPr/>
            </a:pPr>
            <a:r>
              <a:rPr lang="en-US" dirty="0" smtClean="0">
                <a:latin typeface="Calibri" pitchFamily="34" charset="0"/>
              </a:rPr>
              <a:t>The geography, culture and strategic location of Pakistan &amp; Afghanistan will invite intervention</a:t>
            </a:r>
          </a:p>
          <a:p>
            <a:pPr marL="493776" indent="-457200">
              <a:defRPr/>
            </a:pPr>
            <a:r>
              <a:rPr lang="en-US" dirty="0" smtClean="0">
                <a:latin typeface="Calibri" pitchFamily="34" charset="0"/>
              </a:rPr>
              <a:t>Formal </a:t>
            </a:r>
            <a:r>
              <a:rPr lang="en-US" dirty="0" smtClean="0">
                <a:latin typeface="Calibri" pitchFamily="34" charset="0"/>
              </a:rPr>
              <a:t>war may end but a long duration CT war will replace it</a:t>
            </a:r>
          </a:p>
          <a:p>
            <a:pPr marL="493776" indent="-457200">
              <a:defRPr/>
            </a:pPr>
            <a:r>
              <a:rPr lang="en-US" dirty="0" smtClean="0">
                <a:latin typeface="Calibri" pitchFamily="34" charset="0"/>
              </a:rPr>
              <a:t>Both Afghanistan &amp; Pakistan will remain troubled and tortured nations for the foreseeable </a:t>
            </a:r>
            <a:r>
              <a:rPr lang="en-US" dirty="0" smtClean="0">
                <a:latin typeface="Calibri" pitchFamily="34" charset="0"/>
              </a:rPr>
              <a:t>future</a:t>
            </a:r>
          </a:p>
          <a:p>
            <a:pPr marL="493776" indent="-457200">
              <a:defRPr/>
            </a:pPr>
            <a:r>
              <a:rPr lang="en-US" dirty="0" smtClean="0">
                <a:latin typeface="Calibri" pitchFamily="34" charset="0"/>
              </a:rPr>
              <a:t>The US is likely to remain in the area with a military presence</a:t>
            </a:r>
            <a:endParaRPr lang="en-US" dirty="0" smtClean="0">
              <a:latin typeface="Calibri" pitchFamily="34" charset="0"/>
            </a:endParaRPr>
          </a:p>
          <a:p>
            <a:pPr marL="493776" indent="-457200">
              <a:defRPr/>
            </a:pPr>
            <a:r>
              <a:rPr lang="en-US" dirty="0" smtClean="0">
                <a:latin typeface="Calibri" pitchFamily="34" charset="0"/>
              </a:rPr>
              <a:t>Regional pressures &amp; resources </a:t>
            </a:r>
            <a:r>
              <a:rPr lang="en-US" dirty="0" smtClean="0">
                <a:latin typeface="Calibri" pitchFamily="34" charset="0"/>
              </a:rPr>
              <a:t>will draw in other countries into the </a:t>
            </a:r>
            <a:r>
              <a:rPr lang="en-US" dirty="0" smtClean="0">
                <a:latin typeface="Calibri" pitchFamily="34" charset="0"/>
              </a:rPr>
              <a:t>wars post 2014.</a:t>
            </a:r>
            <a:endParaRPr lang="en-US" dirty="0" smtClean="0">
              <a:latin typeface="Calibri" pitchFamily="34" charset="0"/>
            </a:endParaRPr>
          </a:p>
        </p:txBody>
      </p:sp>
      <p:sp>
        <p:nvSpPr>
          <p:cNvPr id="16388" name="Content Placeholder 1"/>
          <p:cNvSpPr txBox="1">
            <a:spLocks/>
          </p:cNvSpPr>
          <p:nvPr/>
        </p:nvSpPr>
        <p:spPr bwMode="auto">
          <a:xfrm>
            <a:off x="8458200" y="0"/>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ts val="600"/>
              </a:spcBef>
              <a:buClr>
                <a:schemeClr val="accent2"/>
              </a:buClr>
              <a:buSzPct val="85000"/>
            </a:pPr>
            <a:endParaRPr lang="en-US" sz="2600" dirty="0">
              <a:latin typeface="Calibri" pitchFamily="34" charset="0"/>
            </a:endParaRPr>
          </a:p>
        </p:txBody>
      </p:sp>
      <p:sp>
        <p:nvSpPr>
          <p:cNvPr id="2" name="Slide Number Placeholder 1"/>
          <p:cNvSpPr>
            <a:spLocks noGrp="1"/>
          </p:cNvSpPr>
          <p:nvPr>
            <p:ph type="sldNum" sz="quarter" idx="12"/>
          </p:nvPr>
        </p:nvSpPr>
        <p:spPr/>
        <p:txBody>
          <a:bodyPr/>
          <a:lstStyle/>
          <a:p>
            <a:fld id="{9A6FFD19-6858-4FC0-A606-3EDEFED9A84A}" type="slidenum">
              <a:rPr lang="en-US" smtClean="0"/>
              <a:t>61</a:t>
            </a:fld>
            <a:endParaRPr lang="en-US"/>
          </a:p>
        </p:txBody>
      </p:sp>
    </p:spTree>
    <p:extLst>
      <p:ext uri="{BB962C8B-B14F-4D97-AF65-F5344CB8AC3E}">
        <p14:creationId xmlns:p14="http://schemas.microsoft.com/office/powerpoint/2010/main" val="25257990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76399" y="6172200"/>
            <a:ext cx="5486400" cy="566738"/>
          </a:xfrm>
        </p:spPr>
        <p:txBody>
          <a:bodyPr/>
          <a:lstStyle/>
          <a:p>
            <a:pPr algn="ctr"/>
            <a:r>
              <a:rPr lang="en-US" dirty="0" smtClean="0"/>
              <a:t>Clinging to Hope</a:t>
            </a:r>
            <a:endParaRPr lang="en-US" dirty="0"/>
          </a:p>
        </p:txBody>
      </p:sp>
      <p:sp>
        <p:nvSpPr>
          <p:cNvPr id="4" name="Slide Number Placeholder 3"/>
          <p:cNvSpPr>
            <a:spLocks noGrp="1"/>
          </p:cNvSpPr>
          <p:nvPr>
            <p:ph type="sldNum" sz="quarter" idx="12"/>
          </p:nvPr>
        </p:nvSpPr>
        <p:spPr/>
        <p:txBody>
          <a:bodyPr/>
          <a:lstStyle/>
          <a:p>
            <a:fld id="{9A6FFD19-6858-4FC0-A606-3EDEFED9A84A}" type="slidenum">
              <a:rPr lang="en-US" smtClean="0"/>
              <a:t>62</a:t>
            </a:fld>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228600"/>
            <a:ext cx="52578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229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ChangeArrowheads="1"/>
          </p:cNvSpPr>
          <p:nvPr/>
        </p:nvSpPr>
        <p:spPr bwMode="auto">
          <a:xfrm>
            <a:off x="533400" y="1447800"/>
            <a:ext cx="82994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457200" algn="just">
              <a:spcBef>
                <a:spcPct val="20000"/>
              </a:spcBef>
              <a:buClr>
                <a:schemeClr val="tx2"/>
              </a:buClr>
              <a:buSzPct val="70000"/>
              <a:buFont typeface="Wingdings" pitchFamily="2" charset="2"/>
              <a:buNone/>
            </a:pPr>
            <a:r>
              <a:rPr lang="en-US" sz="2800">
                <a:latin typeface="Calibri" pitchFamily="34" charset="0"/>
              </a:rPr>
              <a:t>“This fighting brought to birth a new menace, a gathering enthusiasm. There arose one of those strange and formidable insurrections among the Pathans which from time to time sweep across the frontier mountains like a forest fire, carrying all before them. </a:t>
            </a:r>
          </a:p>
          <a:p>
            <a:pPr indent="457200" algn="just">
              <a:spcBef>
                <a:spcPct val="20000"/>
              </a:spcBef>
              <a:buClr>
                <a:schemeClr val="tx2"/>
              </a:buClr>
              <a:buSzPct val="70000"/>
              <a:buFont typeface="Wingdings" pitchFamily="2" charset="2"/>
              <a:buNone/>
            </a:pPr>
            <a:endParaRPr lang="en-US" sz="2800">
              <a:latin typeface="Calibri" pitchFamily="34" charset="0"/>
            </a:endParaRPr>
          </a:p>
          <a:p>
            <a:pPr indent="457200" algn="just">
              <a:spcBef>
                <a:spcPct val="20000"/>
              </a:spcBef>
              <a:buClr>
                <a:schemeClr val="tx2"/>
              </a:buClr>
              <a:buSzPct val="70000"/>
              <a:buFont typeface="Wingdings" pitchFamily="2" charset="2"/>
              <a:buNone/>
            </a:pPr>
            <a:r>
              <a:rPr lang="en-US" sz="2800">
                <a:latin typeface="Calibri" pitchFamily="34" charset="0"/>
              </a:rPr>
              <a:t>As on a previous occasion their followed a reaction, but the fire is not wholly put out. It continues to smolder dully until a fresh wind blows,” [About Hindustani Mujahideen, 1822].</a:t>
            </a:r>
          </a:p>
        </p:txBody>
      </p:sp>
      <p:sp>
        <p:nvSpPr>
          <p:cNvPr id="24579" name="Rectangle 5"/>
          <p:cNvSpPr>
            <a:spLocks noChangeArrowheads="1"/>
          </p:cNvSpPr>
          <p:nvPr/>
        </p:nvSpPr>
        <p:spPr bwMode="auto">
          <a:xfrm>
            <a:off x="3505200" y="6096000"/>
            <a:ext cx="2178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000" b="1"/>
              <a:t>(Page 300, 1954)</a:t>
            </a:r>
          </a:p>
        </p:txBody>
      </p:sp>
      <p:sp>
        <p:nvSpPr>
          <p:cNvPr id="7" name="Title 1"/>
          <p:cNvSpPr>
            <a:spLocks noGrp="1"/>
          </p:cNvSpPr>
          <p:nvPr>
            <p:ph type="title"/>
          </p:nvPr>
        </p:nvSpPr>
        <p:spPr>
          <a:xfrm>
            <a:off x="457200" y="253536"/>
            <a:ext cx="8229600" cy="965664"/>
          </a:xfrm>
        </p:spPr>
        <p:txBody>
          <a:bodyPr>
            <a:normAutofit/>
          </a:bodyPr>
          <a:lstStyle/>
          <a:p>
            <a:pPr marL="54864" indent="0" fontAlgn="auto">
              <a:spcAft>
                <a:spcPts val="0"/>
              </a:spcAft>
              <a:defRPr/>
            </a:pPr>
            <a:r>
              <a:rPr lang="en-US" b="1" dirty="0"/>
              <a:t>Olaf </a:t>
            </a:r>
            <a:r>
              <a:rPr lang="en-US" b="1" dirty="0" err="1"/>
              <a:t>Caroe</a:t>
            </a:r>
            <a:r>
              <a:rPr lang="en-US" b="1" dirty="0"/>
              <a:t> in “The </a:t>
            </a:r>
            <a:r>
              <a:rPr lang="en-US" b="1" dirty="0" err="1"/>
              <a:t>Pathans</a:t>
            </a:r>
            <a:r>
              <a:rPr lang="en-US" b="1" dirty="0"/>
              <a:t>”</a:t>
            </a:r>
          </a:p>
        </p:txBody>
      </p:sp>
      <p:sp>
        <p:nvSpPr>
          <p:cNvPr id="8" name="Slide Number Placeholder 7"/>
          <p:cNvSpPr>
            <a:spLocks noGrp="1"/>
          </p:cNvSpPr>
          <p:nvPr>
            <p:ph type="sldNum" sz="quarter" idx="12"/>
          </p:nvPr>
        </p:nvSpPr>
        <p:spPr/>
        <p:txBody>
          <a:bodyPr/>
          <a:lstStyle/>
          <a:p>
            <a:pPr>
              <a:defRPr/>
            </a:pPr>
            <a:fld id="{6B1B9CA3-4826-4C07-8D35-AC59682746F6}" type="slidenum">
              <a:rPr lang="en-US"/>
              <a:pPr>
                <a:defRPr/>
              </a:pPr>
              <a:t>7</a:t>
            </a:fld>
            <a:endParaRPr lang="en-US"/>
          </a:p>
        </p:txBody>
      </p:sp>
    </p:spTree>
    <p:extLst>
      <p:ext uri="{BB962C8B-B14F-4D97-AF65-F5344CB8AC3E}">
        <p14:creationId xmlns:p14="http://schemas.microsoft.com/office/powerpoint/2010/main" val="14676861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Map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045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9A6FFD19-6858-4FC0-A606-3EDEFED9A84A}" type="slidenum">
              <a:rPr lang="en-US" smtClean="0"/>
              <a:t>8</a:t>
            </a:fld>
            <a:endParaRPr lang="en-US"/>
          </a:p>
        </p:txBody>
      </p:sp>
    </p:spTree>
    <p:extLst>
      <p:ext uri="{BB962C8B-B14F-4D97-AF65-F5344CB8AC3E}">
        <p14:creationId xmlns:p14="http://schemas.microsoft.com/office/powerpoint/2010/main" val="13917609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4294967295"/>
          </p:nvPr>
        </p:nvSpPr>
        <p:spPr>
          <a:xfrm>
            <a:off x="533400" y="1219200"/>
            <a:ext cx="8229600" cy="611188"/>
          </a:xfrm>
        </p:spPr>
        <p:txBody>
          <a:bodyPr lIns="54864" tIns="91440">
            <a:normAutofit fontScale="85000" lnSpcReduction="10000"/>
          </a:bodyPr>
          <a:lstStyle/>
          <a:p>
            <a:pPr marL="457200" lvl="2" indent="-457200">
              <a:spcBef>
                <a:spcPct val="0"/>
              </a:spcBef>
              <a:buClr>
                <a:schemeClr val="accent1"/>
              </a:buClr>
              <a:buFont typeface="Courier New" pitchFamily="49" charset="0"/>
              <a:buChar char="o"/>
            </a:pPr>
            <a:r>
              <a:rPr lang="en-US" sz="2900" b="1" dirty="0" smtClean="0">
                <a:solidFill>
                  <a:srgbClr val="00B050"/>
                </a:solidFill>
              </a:rPr>
              <a:t> In 1901 NWFP created with connected with Tribal Areas</a:t>
            </a:r>
          </a:p>
        </p:txBody>
      </p:sp>
      <p:sp>
        <p:nvSpPr>
          <p:cNvPr id="12291" name="Text Box 5"/>
          <p:cNvSpPr txBox="1">
            <a:spLocks noChangeArrowheads="1"/>
          </p:cNvSpPr>
          <p:nvPr/>
        </p:nvSpPr>
        <p:spPr bwMode="auto">
          <a:xfrm>
            <a:off x="533400" y="0"/>
            <a:ext cx="80010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4300" b="1" dirty="0">
                <a:solidFill>
                  <a:schemeClr val="tx1">
                    <a:lumMod val="65000"/>
                    <a:lumOff val="35000"/>
                  </a:schemeClr>
                </a:solidFill>
              </a:rPr>
              <a:t>Anomaly of Special areas – </a:t>
            </a:r>
            <a:r>
              <a:rPr lang="en-US" sz="4300" b="1" dirty="0" smtClean="0">
                <a:solidFill>
                  <a:schemeClr val="tx1">
                    <a:lumMod val="65000"/>
                    <a:lumOff val="35000"/>
                  </a:schemeClr>
                </a:solidFill>
              </a:rPr>
              <a:t>No </a:t>
            </a:r>
            <a:r>
              <a:rPr lang="en-US" sz="4300" b="1" dirty="0">
                <a:solidFill>
                  <a:schemeClr val="tx1">
                    <a:lumMod val="65000"/>
                    <a:lumOff val="35000"/>
                  </a:schemeClr>
                </a:solidFill>
              </a:rPr>
              <a:t>man’s land! </a:t>
            </a:r>
          </a:p>
        </p:txBody>
      </p:sp>
      <p:sp>
        <p:nvSpPr>
          <p:cNvPr id="12292" name="Text Box 8"/>
          <p:cNvSpPr txBox="1">
            <a:spLocks noChangeArrowheads="1"/>
          </p:cNvSpPr>
          <p:nvPr/>
        </p:nvSpPr>
        <p:spPr bwMode="auto">
          <a:xfrm>
            <a:off x="88900" y="2032000"/>
            <a:ext cx="8991600"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dirty="0">
                <a:solidFill>
                  <a:schemeClr val="tx1">
                    <a:lumMod val="65000"/>
                    <a:lumOff val="35000"/>
                  </a:schemeClr>
                </a:solidFill>
              </a:rPr>
              <a:t>PART V</a:t>
            </a:r>
          </a:p>
          <a:p>
            <a:pPr algn="ctr" eaLnBrk="1" hangingPunct="1"/>
            <a:r>
              <a:rPr lang="en-US" sz="4000" dirty="0">
                <a:solidFill>
                  <a:schemeClr val="tx1">
                    <a:lumMod val="65000"/>
                    <a:lumOff val="35000"/>
                  </a:schemeClr>
                </a:solidFill>
              </a:rPr>
              <a:t>Treaties, Engagements and </a:t>
            </a:r>
            <a:r>
              <a:rPr lang="en-US" sz="4000" dirty="0" err="1">
                <a:solidFill>
                  <a:schemeClr val="tx1">
                    <a:lumMod val="65000"/>
                    <a:lumOff val="35000"/>
                  </a:schemeClr>
                </a:solidFill>
              </a:rPr>
              <a:t>Sanads</a:t>
            </a:r>
            <a:endParaRPr lang="en-US" sz="4000" dirty="0">
              <a:solidFill>
                <a:schemeClr val="tx1">
                  <a:lumMod val="65000"/>
                  <a:lumOff val="35000"/>
                </a:schemeClr>
              </a:solidFill>
            </a:endParaRPr>
          </a:p>
          <a:p>
            <a:pPr algn="ctr" eaLnBrk="1" hangingPunct="1"/>
            <a:r>
              <a:rPr lang="en-US" sz="2800" dirty="0">
                <a:solidFill>
                  <a:schemeClr val="tx1">
                    <a:lumMod val="65000"/>
                    <a:lumOff val="35000"/>
                  </a:schemeClr>
                </a:solidFill>
              </a:rPr>
              <a:t>relating to the</a:t>
            </a:r>
          </a:p>
          <a:p>
            <a:pPr algn="ctr" eaLnBrk="1" hangingPunct="1"/>
            <a:r>
              <a:rPr lang="en-US" sz="4400" dirty="0">
                <a:solidFill>
                  <a:schemeClr val="tx1">
                    <a:lumMod val="65000"/>
                    <a:lumOff val="35000"/>
                  </a:schemeClr>
                </a:solidFill>
              </a:rPr>
              <a:t>North West Frontier Province.</a:t>
            </a:r>
            <a:endParaRPr lang="en-US" sz="4400" b="1" dirty="0">
              <a:solidFill>
                <a:schemeClr val="tx1">
                  <a:lumMod val="65000"/>
                  <a:lumOff val="35000"/>
                </a:schemeClr>
              </a:solidFill>
            </a:endParaRPr>
          </a:p>
          <a:p>
            <a:pPr algn="ctr" eaLnBrk="1" hangingPunct="1"/>
            <a:r>
              <a:rPr lang="en-US" sz="2800" b="1" dirty="0">
                <a:solidFill>
                  <a:schemeClr val="tx1">
                    <a:lumMod val="65000"/>
                    <a:lumOff val="35000"/>
                  </a:schemeClr>
                </a:solidFill>
              </a:rPr>
              <a:t>INTRODUCTION.</a:t>
            </a:r>
          </a:p>
          <a:p>
            <a:pPr algn="ctr" eaLnBrk="1" hangingPunct="1"/>
            <a:endParaRPr lang="en-US" sz="2800" b="1" dirty="0">
              <a:solidFill>
                <a:schemeClr val="tx1">
                  <a:lumMod val="65000"/>
                  <a:lumOff val="35000"/>
                </a:schemeClr>
              </a:solidFill>
            </a:endParaRPr>
          </a:p>
          <a:p>
            <a:pPr algn="ctr" eaLnBrk="1" hangingPunct="1"/>
            <a:endParaRPr lang="en-US" sz="1200" dirty="0">
              <a:solidFill>
                <a:schemeClr val="tx1">
                  <a:lumMod val="65000"/>
                  <a:lumOff val="35000"/>
                </a:schemeClr>
              </a:solidFill>
            </a:endParaRPr>
          </a:p>
          <a:p>
            <a:pPr algn="ctr" eaLnBrk="1" hangingPunct="1"/>
            <a:r>
              <a:rPr lang="en-US" sz="2800" b="1" dirty="0">
                <a:solidFill>
                  <a:srgbClr val="FF0000"/>
                </a:solidFill>
              </a:rPr>
              <a:t>This tribal territory, though included in India, is not part of British India. </a:t>
            </a:r>
          </a:p>
        </p:txBody>
      </p:sp>
      <p:sp>
        <p:nvSpPr>
          <p:cNvPr id="2" name="Slide Number Placeholder 1"/>
          <p:cNvSpPr>
            <a:spLocks noGrp="1"/>
          </p:cNvSpPr>
          <p:nvPr>
            <p:ph type="sldNum" sz="quarter" idx="12"/>
          </p:nvPr>
        </p:nvSpPr>
        <p:spPr/>
        <p:txBody>
          <a:bodyPr/>
          <a:lstStyle/>
          <a:p>
            <a:fld id="{9A6FFD19-6858-4FC0-A606-3EDEFED9A84A}" type="slidenum">
              <a:rPr lang="en-US" smtClean="0"/>
              <a:t>9</a:t>
            </a:fld>
            <a:endParaRPr lang="en-US"/>
          </a:p>
        </p:txBody>
      </p:sp>
    </p:spTree>
    <p:extLst>
      <p:ext uri="{BB962C8B-B14F-4D97-AF65-F5344CB8AC3E}">
        <p14:creationId xmlns:p14="http://schemas.microsoft.com/office/powerpoint/2010/main" val="38876866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1174</TotalTime>
  <Words>2337</Words>
  <Application>Microsoft Office PowerPoint</Application>
  <PresentationFormat>On-screen Show (4:3)</PresentationFormat>
  <Paragraphs>381</Paragraphs>
  <Slides>62</Slides>
  <Notes>1</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AfPak                           after 2001                 PIDE,  Dec 2011</vt:lpstr>
      <vt:lpstr>Social Organization-1</vt:lpstr>
      <vt:lpstr>Badshah Khan</vt:lpstr>
      <vt:lpstr>Ghaffar Khan’s Views of Pushtuns</vt:lpstr>
      <vt:lpstr>Social Organization-2</vt:lpstr>
      <vt:lpstr>The Pathans</vt:lpstr>
      <vt:lpstr>Olaf Caroe in “The Pathans”</vt:lpstr>
      <vt:lpstr>PowerPoint Presentation</vt:lpstr>
      <vt:lpstr>PowerPoint Presentation</vt:lpstr>
      <vt:lpstr>PowerPoint Presentation</vt:lpstr>
      <vt:lpstr>PowerPoint Presentation</vt:lpstr>
      <vt:lpstr>Region of Safe Havens &amp; Warlords </vt:lpstr>
      <vt:lpstr>Poppies in S. Afghanistan</vt:lpstr>
      <vt:lpstr>Fahim, Karzai &amp; Khalili</vt:lpstr>
      <vt:lpstr>PowerPoint Presentation</vt:lpstr>
      <vt:lpstr> Ismail Khan, Herat </vt:lpstr>
      <vt:lpstr>PowerPoint Presentation</vt:lpstr>
      <vt:lpstr>PowerPoint Presentation</vt:lpstr>
      <vt:lpstr>Hakimullah Masud</vt:lpstr>
      <vt:lpstr>PowerPoint Presentation</vt:lpstr>
      <vt:lpstr>PowerPoint Presentation</vt:lpstr>
      <vt:lpstr>FATA – A Strategic Space </vt:lpstr>
      <vt:lpstr>Constitutional position of FATA </vt:lpstr>
      <vt:lpstr>Constitutional position of PATA </vt:lpstr>
      <vt:lpstr>FATA Indicators </vt:lpstr>
      <vt:lpstr>characteristics</vt:lpstr>
      <vt:lpstr>Comparison b/w Pak &amp; Afg</vt:lpstr>
      <vt:lpstr>History of  Pak – Afghan Relations (1)</vt:lpstr>
      <vt:lpstr>Pak – Afghan Relations (2)</vt:lpstr>
      <vt:lpstr>Pak – Afghan Relations (3)</vt:lpstr>
      <vt:lpstr>Internal structures</vt:lpstr>
      <vt:lpstr>Rent taking in Pakistan</vt:lpstr>
      <vt:lpstr>Pakistani Strategic  slot machine</vt:lpstr>
      <vt:lpstr>PowerPoint Presentation</vt:lpstr>
      <vt:lpstr>Afghan Finances</vt:lpstr>
      <vt:lpstr>PowerPoint Presentation</vt:lpstr>
      <vt:lpstr>Situation in FATA Today</vt:lpstr>
      <vt:lpstr>The Paradox of the Hindu Kush Wars</vt:lpstr>
      <vt:lpstr>Raphael Lemkin (1944) ‘Genocide’</vt:lpstr>
      <vt:lpstr>The Convention on the Prevention and Punishment of the Crime of Genocide (CPPCG) was adopted by the UN General Assembly on 9 December 1948 and came into effect on 12 January 1951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reasons for lack of peace</vt:lpstr>
      <vt:lpstr>Prospects Post-2012</vt:lpstr>
      <vt:lpstr>Predictions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Clinging to Hope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dc:creator>
  <cp:lastModifiedBy>Home</cp:lastModifiedBy>
  <cp:revision>61</cp:revision>
  <cp:lastPrinted>2011-11-27T14:59:31Z</cp:lastPrinted>
  <dcterms:created xsi:type="dcterms:W3CDTF">2011-11-27T09:55:10Z</dcterms:created>
  <dcterms:modified xsi:type="dcterms:W3CDTF">2011-12-23T18:01:08Z</dcterms:modified>
</cp:coreProperties>
</file>